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64" r:id="rId2"/>
    <p:sldId id="263" r:id="rId3"/>
  </p:sldIdLst>
  <p:sldSz cx="12192000" cy="6858000"/>
  <p:notesSz cx="6797675" cy="9926638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66"/>
    <a:srgbClr val="E8DE7E"/>
    <a:srgbClr val="FFCC00"/>
    <a:srgbClr val="9966FF"/>
    <a:srgbClr val="CC00FF"/>
    <a:srgbClr val="6600FF"/>
    <a:srgbClr val="808000"/>
    <a:srgbClr val="41AC3E"/>
    <a:srgbClr val="DAA600"/>
    <a:srgbClr val="99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26" autoAdjust="0"/>
    <p:restoredTop sz="94660"/>
  </p:normalViewPr>
  <p:slideViewPr>
    <p:cSldViewPr snapToGrid="0">
      <p:cViewPr varScale="1">
        <p:scale>
          <a:sx n="80" d="100"/>
          <a:sy n="80" d="100"/>
        </p:scale>
        <p:origin x="136" y="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AF00A4A-CE01-486F-8D3F-7FB8251235E6}" type="datetimeFigureOut">
              <a:rPr lang="fr-FR" smtClean="0"/>
              <a:t>24/08/2022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422275" y="1241425"/>
            <a:ext cx="5953125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8775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A13D55-D9D3-4E45-B88F-BAB8DD2D3F3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1392265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AC250B-6BF6-4CDB-891A-A81DCAAC99A5}" type="datetime1">
              <a:rPr lang="fr-FR" smtClean="0"/>
              <a:t>24/08/2022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1A444-A190-4C0F-8FAC-FBFF7B49AE8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80496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10F58-4013-4874-AAB8-E878EA8EBE98}" type="datetime1">
              <a:rPr lang="fr-FR" smtClean="0"/>
              <a:t>24/08/2022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1A444-A190-4C0F-8FAC-FBFF7B49AE8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833714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48C56-37D2-4AD2-93EB-E9DE3BA4DDC0}" type="datetime1">
              <a:rPr lang="fr-FR" smtClean="0"/>
              <a:t>24/08/2022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1A444-A190-4C0F-8FAC-FBFF7B49AE8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506765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49C20-E4F0-4C49-A3ED-D5D06444C316}" type="datetime1">
              <a:rPr lang="fr-FR" smtClean="0"/>
              <a:t>24/08/2022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1A444-A190-4C0F-8FAC-FBFF7B49AE8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731481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F0BB4-C514-4DAF-B78D-24A04F801F6D}" type="datetime1">
              <a:rPr lang="fr-FR" smtClean="0"/>
              <a:t>24/08/2022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1A444-A190-4C0F-8FAC-FBFF7B49AE8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000557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34F7E5-BEA8-43AE-87A0-1F3E557347DF}" type="datetime1">
              <a:rPr lang="fr-FR" smtClean="0"/>
              <a:t>24/08/2022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1A444-A190-4C0F-8FAC-FBFF7B49AE8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596880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AAEA61-A57B-4DA6-86D0-4B015DDEE84F}" type="datetime1">
              <a:rPr lang="fr-FR" smtClean="0"/>
              <a:t>24/08/2022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1A444-A190-4C0F-8FAC-FBFF7B49AE8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422712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2C2C3-FBE3-48C5-AF6B-E2F9C726F262}" type="datetime1">
              <a:rPr lang="fr-FR" smtClean="0"/>
              <a:t>24/08/2022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1A444-A190-4C0F-8FAC-FBFF7B49AE8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754066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3E546-FDA6-4A0E-9112-995665CA1D66}" type="datetime1">
              <a:rPr lang="fr-FR" smtClean="0"/>
              <a:t>24/08/2022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1A444-A190-4C0F-8FAC-FBFF7B49AE8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167394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C74F9-B707-4BC4-94AD-8F77C6D23E51}" type="datetime1">
              <a:rPr lang="fr-FR" smtClean="0"/>
              <a:t>24/08/2022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1A444-A190-4C0F-8FAC-FBFF7B49AE8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626701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E1497-8D7C-4B0F-BF68-5DB345348800}" type="datetime1">
              <a:rPr lang="fr-FR" smtClean="0"/>
              <a:t>24/08/2022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1A444-A190-4C0F-8FAC-FBFF7B49AE8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803517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2B73CB-98FC-4DB3-82B7-D7CD0CFE58D8}" type="datetime1">
              <a:rPr lang="fr-FR" smtClean="0"/>
              <a:t>24/08/2022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51A444-A190-4C0F-8FAC-FBFF7B49AE8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843222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/>
              <a:t>Filière Amidon</a:t>
            </a:r>
            <a:br>
              <a:rPr lang="fr-FR" dirty="0"/>
            </a:br>
            <a:r>
              <a:rPr lang="fr-FR" dirty="0"/>
              <a:t>Chiffres Hauts de France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dirty="0" smtClean="0"/>
              <a:t>Structuration pour diagramme de </a:t>
            </a:r>
            <a:r>
              <a:rPr lang="fr-FR" dirty="0" err="1" smtClean="0"/>
              <a:t>Sankey</a:t>
            </a:r>
            <a:r>
              <a:rPr lang="fr-FR" dirty="0" smtClean="0"/>
              <a:t> </a:t>
            </a:r>
            <a:endParaRPr lang="fr-FR" dirty="0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dirty="0" smtClean="0"/>
              <a:t>4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094796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57" name="Connecteur droit avec flèche 256"/>
          <p:cNvCxnSpPr>
            <a:endCxn id="256" idx="3"/>
          </p:cNvCxnSpPr>
          <p:nvPr/>
        </p:nvCxnSpPr>
        <p:spPr>
          <a:xfrm>
            <a:off x="6746103" y="6161666"/>
            <a:ext cx="1477775" cy="651093"/>
          </a:xfrm>
          <a:prstGeom prst="straightConnector1">
            <a:avLst/>
          </a:prstGeom>
          <a:ln w="76200">
            <a:solidFill>
              <a:schemeClr val="accent6"/>
            </a:solidFill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53" name="Connecteur droit avec flèche 252"/>
          <p:cNvCxnSpPr/>
          <p:nvPr/>
        </p:nvCxnSpPr>
        <p:spPr>
          <a:xfrm flipV="1">
            <a:off x="8784932" y="5614667"/>
            <a:ext cx="1839061" cy="1093035"/>
          </a:xfrm>
          <a:prstGeom prst="straightConnector1">
            <a:avLst/>
          </a:prstGeom>
          <a:ln w="76200">
            <a:solidFill>
              <a:schemeClr val="accent6"/>
            </a:solidFill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51" name="Connecteur droit avec flèche 250"/>
          <p:cNvCxnSpPr/>
          <p:nvPr/>
        </p:nvCxnSpPr>
        <p:spPr>
          <a:xfrm flipV="1">
            <a:off x="7385982" y="4213096"/>
            <a:ext cx="3476195" cy="2468589"/>
          </a:xfrm>
          <a:prstGeom prst="straightConnector1">
            <a:avLst/>
          </a:prstGeom>
          <a:ln w="76200">
            <a:solidFill>
              <a:schemeClr val="accent6"/>
            </a:solidFill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28" name="Connecteur droit avec flèche 227"/>
          <p:cNvCxnSpPr/>
          <p:nvPr/>
        </p:nvCxnSpPr>
        <p:spPr>
          <a:xfrm>
            <a:off x="6831608" y="4733698"/>
            <a:ext cx="2022035" cy="1391926"/>
          </a:xfrm>
          <a:prstGeom prst="straightConnector1">
            <a:avLst/>
          </a:prstGeom>
          <a:ln w="76200">
            <a:solidFill>
              <a:schemeClr val="accent5">
                <a:lumMod val="60000"/>
                <a:lumOff val="40000"/>
              </a:schemeClr>
            </a:solidFill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75" name="Connecteur droit avec flèche 174"/>
          <p:cNvCxnSpPr>
            <a:stCxn id="153" idx="6"/>
            <a:endCxn id="168" idx="1"/>
          </p:cNvCxnSpPr>
          <p:nvPr/>
        </p:nvCxnSpPr>
        <p:spPr>
          <a:xfrm flipV="1">
            <a:off x="8907112" y="372183"/>
            <a:ext cx="1391013" cy="4990953"/>
          </a:xfrm>
          <a:prstGeom prst="straightConnector1">
            <a:avLst/>
          </a:prstGeom>
          <a:ln w="107950">
            <a:solidFill>
              <a:srgbClr val="E8DE7E"/>
            </a:solidFill>
            <a:tailEnd type="triangle" w="sm" len="sm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377" name="Connecteur droit avec flèche 376"/>
          <p:cNvCxnSpPr>
            <a:stCxn id="371" idx="6"/>
          </p:cNvCxnSpPr>
          <p:nvPr/>
        </p:nvCxnSpPr>
        <p:spPr>
          <a:xfrm flipV="1">
            <a:off x="8791687" y="3497222"/>
            <a:ext cx="1169481" cy="1256343"/>
          </a:xfrm>
          <a:prstGeom prst="straightConnector1">
            <a:avLst/>
          </a:prstGeom>
          <a:ln w="76200"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359" name="Connecteur droit avec flèche 358"/>
          <p:cNvCxnSpPr>
            <a:stCxn id="368" idx="6"/>
            <a:endCxn id="301" idx="1"/>
          </p:cNvCxnSpPr>
          <p:nvPr/>
        </p:nvCxnSpPr>
        <p:spPr>
          <a:xfrm>
            <a:off x="8642905" y="4454915"/>
            <a:ext cx="1932815" cy="681225"/>
          </a:xfrm>
          <a:prstGeom prst="straightConnector1">
            <a:avLst/>
          </a:prstGeom>
          <a:ln w="76200"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357" name="Connecteur droit avec flèche 356"/>
          <p:cNvCxnSpPr/>
          <p:nvPr/>
        </p:nvCxnSpPr>
        <p:spPr>
          <a:xfrm>
            <a:off x="8818666" y="4258206"/>
            <a:ext cx="1844073" cy="450111"/>
          </a:xfrm>
          <a:prstGeom prst="straightConnector1">
            <a:avLst/>
          </a:prstGeom>
          <a:ln w="76200"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141" name="ZoneTexte 140"/>
          <p:cNvSpPr txBox="1"/>
          <p:nvPr/>
        </p:nvSpPr>
        <p:spPr>
          <a:xfrm>
            <a:off x="10145181" y="2819198"/>
            <a:ext cx="1743005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rgbClr val="6600CC"/>
                </a:solidFill>
              </a:rPr>
              <a:t>Charcuterie et conserves de viandes </a:t>
            </a:r>
            <a:endParaRPr lang="fr-FR" sz="800" dirty="0">
              <a:solidFill>
                <a:srgbClr val="6600CC"/>
              </a:solidFill>
            </a:endParaRPr>
          </a:p>
        </p:txBody>
      </p:sp>
      <p:cxnSp>
        <p:nvCxnSpPr>
          <p:cNvPr id="298" name="Connecteur droit avec flèche 297"/>
          <p:cNvCxnSpPr/>
          <p:nvPr/>
        </p:nvCxnSpPr>
        <p:spPr>
          <a:xfrm flipV="1">
            <a:off x="9166461" y="2945973"/>
            <a:ext cx="1065010" cy="5586"/>
          </a:xfrm>
          <a:prstGeom prst="straightConnector1">
            <a:avLst/>
          </a:prstGeom>
          <a:ln w="107950">
            <a:solidFill>
              <a:srgbClr val="CC00FF"/>
            </a:solidFill>
            <a:headEnd w="sm" len="sm"/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4" name="Rectangle 3"/>
          <p:cNvSpPr/>
          <p:nvPr/>
        </p:nvSpPr>
        <p:spPr>
          <a:xfrm>
            <a:off x="150000" y="589792"/>
            <a:ext cx="1598247" cy="657592"/>
          </a:xfrm>
          <a:prstGeom prst="rect">
            <a:avLst/>
          </a:prstGeom>
          <a:solidFill>
            <a:schemeClr val="accent2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 smtClean="0"/>
              <a:t>Récolte HDF</a:t>
            </a:r>
          </a:p>
          <a:p>
            <a:pPr algn="ctr"/>
            <a:r>
              <a:rPr lang="fr-FR" sz="1200" dirty="0" smtClean="0"/>
              <a:t>(en tonnage moyen)  </a:t>
            </a:r>
            <a:endParaRPr lang="fr-FR" sz="1200" dirty="0"/>
          </a:p>
        </p:txBody>
      </p:sp>
      <p:sp>
        <p:nvSpPr>
          <p:cNvPr id="94" name="Rectangle 93"/>
          <p:cNvSpPr/>
          <p:nvPr/>
        </p:nvSpPr>
        <p:spPr>
          <a:xfrm>
            <a:off x="2543839" y="584326"/>
            <a:ext cx="1275148" cy="6243200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600" dirty="0" smtClean="0"/>
              <a:t>Amidonnerie</a:t>
            </a:r>
          </a:p>
          <a:p>
            <a:pPr algn="ctr"/>
            <a:r>
              <a:rPr lang="fr-FR" sz="1600" dirty="0" err="1" smtClean="0"/>
              <a:t>Glutennerie</a:t>
            </a:r>
            <a:endParaRPr lang="fr-FR" sz="1600" dirty="0" smtClean="0"/>
          </a:p>
          <a:p>
            <a:pPr algn="ctr"/>
            <a:r>
              <a:rPr lang="fr-FR" sz="1600" dirty="0" smtClean="0"/>
              <a:t>Féculerie </a:t>
            </a:r>
            <a:endParaRPr lang="fr-FR" sz="1600" dirty="0"/>
          </a:p>
        </p:txBody>
      </p:sp>
      <p:sp>
        <p:nvSpPr>
          <p:cNvPr id="118" name="ZoneTexte 117"/>
          <p:cNvSpPr txBox="1"/>
          <p:nvPr/>
        </p:nvSpPr>
        <p:spPr>
          <a:xfrm>
            <a:off x="7885797" y="2304767"/>
            <a:ext cx="1017168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rgbClr val="6600CC"/>
                </a:solidFill>
              </a:rPr>
              <a:t>Autres IAA</a:t>
            </a:r>
            <a:endParaRPr lang="fr-FR" sz="800" dirty="0">
              <a:solidFill>
                <a:srgbClr val="6600CC"/>
              </a:solidFill>
            </a:endParaRPr>
          </a:p>
        </p:txBody>
      </p:sp>
      <p:sp>
        <p:nvSpPr>
          <p:cNvPr id="119" name="ZoneTexte 118"/>
          <p:cNvSpPr txBox="1"/>
          <p:nvPr/>
        </p:nvSpPr>
        <p:spPr>
          <a:xfrm>
            <a:off x="7918002" y="2582057"/>
            <a:ext cx="1267650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rgbClr val="6600CC"/>
                </a:solidFill>
              </a:rPr>
              <a:t>Confiseries /Chocolateries</a:t>
            </a:r>
            <a:endParaRPr lang="fr-FR" sz="800" dirty="0">
              <a:solidFill>
                <a:srgbClr val="6600CC"/>
              </a:solidFill>
            </a:endParaRPr>
          </a:p>
        </p:txBody>
      </p:sp>
      <p:sp>
        <p:nvSpPr>
          <p:cNvPr id="120" name="ZoneTexte 119"/>
          <p:cNvSpPr txBox="1"/>
          <p:nvPr/>
        </p:nvSpPr>
        <p:spPr>
          <a:xfrm>
            <a:off x="7906983" y="3100872"/>
            <a:ext cx="1317696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rgbClr val="6600CC"/>
                </a:solidFill>
              </a:rPr>
              <a:t>Entremets/crèmes glacées</a:t>
            </a:r>
            <a:endParaRPr lang="fr-FR" sz="800" dirty="0">
              <a:solidFill>
                <a:srgbClr val="6600CC"/>
              </a:solidFill>
            </a:endParaRPr>
          </a:p>
        </p:txBody>
      </p:sp>
      <p:sp>
        <p:nvSpPr>
          <p:cNvPr id="121" name="ZoneTexte 120"/>
          <p:cNvSpPr txBox="1"/>
          <p:nvPr/>
        </p:nvSpPr>
        <p:spPr>
          <a:xfrm>
            <a:off x="10131841" y="2578759"/>
            <a:ext cx="1566948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rgbClr val="6600CC"/>
                </a:solidFill>
              </a:rPr>
              <a:t>Conserves de fruits et confitures</a:t>
            </a:r>
            <a:endParaRPr lang="fr-FR" sz="800" dirty="0">
              <a:solidFill>
                <a:srgbClr val="6600CC"/>
              </a:solidFill>
            </a:endParaRPr>
          </a:p>
        </p:txBody>
      </p:sp>
      <p:sp>
        <p:nvSpPr>
          <p:cNvPr id="122" name="ZoneTexte 121"/>
          <p:cNvSpPr txBox="1"/>
          <p:nvPr/>
        </p:nvSpPr>
        <p:spPr>
          <a:xfrm>
            <a:off x="10145181" y="2315546"/>
            <a:ext cx="1646143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rgbClr val="6600CC"/>
                </a:solidFill>
              </a:rPr>
              <a:t>Boulangerie/pâtisserie/biscuiterie</a:t>
            </a:r>
            <a:endParaRPr lang="fr-FR" sz="800" dirty="0">
              <a:solidFill>
                <a:srgbClr val="6600CC"/>
              </a:solidFill>
            </a:endParaRPr>
          </a:p>
        </p:txBody>
      </p:sp>
      <p:sp>
        <p:nvSpPr>
          <p:cNvPr id="125" name="ZoneTexte 124"/>
          <p:cNvSpPr txBox="1"/>
          <p:nvPr/>
        </p:nvSpPr>
        <p:spPr>
          <a:xfrm>
            <a:off x="7918002" y="2831483"/>
            <a:ext cx="806332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rgbClr val="6600CC"/>
                </a:solidFill>
              </a:rPr>
              <a:t>Boissons</a:t>
            </a:r>
            <a:endParaRPr lang="fr-FR" sz="800" dirty="0">
              <a:solidFill>
                <a:srgbClr val="6600CC"/>
              </a:solidFill>
            </a:endParaRPr>
          </a:p>
        </p:txBody>
      </p:sp>
      <p:sp>
        <p:nvSpPr>
          <p:cNvPr id="138" name="ZoneTexte 137"/>
          <p:cNvSpPr txBox="1"/>
          <p:nvPr/>
        </p:nvSpPr>
        <p:spPr>
          <a:xfrm>
            <a:off x="7867546" y="3475775"/>
            <a:ext cx="1362651" cy="33855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60000"/>
                <a:lumOff val="4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rgbClr val="9966FF"/>
                </a:solidFill>
              </a:rPr>
              <a:t>Fabricants d’aliments pour animaux</a:t>
            </a:r>
            <a:endParaRPr lang="fr-FR" sz="800" dirty="0">
              <a:solidFill>
                <a:srgbClr val="9966FF"/>
              </a:solidFill>
            </a:endParaRPr>
          </a:p>
        </p:txBody>
      </p:sp>
      <p:sp>
        <p:nvSpPr>
          <p:cNvPr id="139" name="ZoneTexte 138"/>
          <p:cNvSpPr txBox="1"/>
          <p:nvPr/>
        </p:nvSpPr>
        <p:spPr>
          <a:xfrm>
            <a:off x="10145181" y="3109360"/>
            <a:ext cx="1826082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rgbClr val="6600CC"/>
                </a:solidFill>
              </a:rPr>
              <a:t>Potages et conserves de légumes</a:t>
            </a:r>
            <a:endParaRPr lang="fr-FR" sz="800" dirty="0">
              <a:solidFill>
                <a:srgbClr val="6600CC"/>
              </a:solidFill>
            </a:endParaRPr>
          </a:p>
        </p:txBody>
      </p:sp>
      <p:sp>
        <p:nvSpPr>
          <p:cNvPr id="152" name="ZoneTexte 151"/>
          <p:cNvSpPr txBox="1"/>
          <p:nvPr/>
        </p:nvSpPr>
        <p:spPr>
          <a:xfrm>
            <a:off x="8078534" y="706097"/>
            <a:ext cx="697329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rgbClr val="CC00FF"/>
                </a:solidFill>
              </a:rPr>
              <a:t>Papeterie</a:t>
            </a:r>
            <a:endParaRPr lang="fr-FR" sz="800" dirty="0">
              <a:solidFill>
                <a:srgbClr val="CC00FF"/>
              </a:solidFill>
            </a:endParaRPr>
          </a:p>
        </p:txBody>
      </p:sp>
      <p:sp>
        <p:nvSpPr>
          <p:cNvPr id="157" name="ZoneTexte 156"/>
          <p:cNvSpPr txBox="1"/>
          <p:nvPr/>
        </p:nvSpPr>
        <p:spPr>
          <a:xfrm>
            <a:off x="8034568" y="1017798"/>
            <a:ext cx="1902327" cy="215359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rgbClr val="CC00FF"/>
                </a:solidFill>
              </a:rPr>
              <a:t>Industries Pharmaceutiques et chimiques</a:t>
            </a:r>
            <a:endParaRPr lang="fr-FR" sz="800" dirty="0">
              <a:solidFill>
                <a:srgbClr val="CC00FF"/>
              </a:solidFill>
            </a:endParaRPr>
          </a:p>
        </p:txBody>
      </p:sp>
      <p:sp>
        <p:nvSpPr>
          <p:cNvPr id="158" name="ZoneTexte 157"/>
          <p:cNvSpPr txBox="1"/>
          <p:nvPr/>
        </p:nvSpPr>
        <p:spPr>
          <a:xfrm>
            <a:off x="10375820" y="703686"/>
            <a:ext cx="1497448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rgbClr val="CC00FF"/>
                </a:solidFill>
              </a:rPr>
              <a:t>Carton ondulés</a:t>
            </a:r>
            <a:endParaRPr lang="fr-FR" sz="800" dirty="0">
              <a:solidFill>
                <a:srgbClr val="CC00FF"/>
              </a:solidFill>
            </a:endParaRPr>
          </a:p>
        </p:txBody>
      </p:sp>
      <p:sp>
        <p:nvSpPr>
          <p:cNvPr id="159" name="ZoneTexte 158"/>
          <p:cNvSpPr txBox="1"/>
          <p:nvPr/>
        </p:nvSpPr>
        <p:spPr>
          <a:xfrm>
            <a:off x="10298125" y="1130088"/>
            <a:ext cx="1652839" cy="461665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rgbClr val="CC00FF"/>
                </a:solidFill>
              </a:rPr>
              <a:t> Autres industries non alimentaires (cosmétiques, adhésifs, matériaux de construction…)</a:t>
            </a:r>
            <a:endParaRPr lang="fr-FR" sz="800" dirty="0">
              <a:solidFill>
                <a:srgbClr val="CC00FF"/>
              </a:solidFill>
            </a:endParaRPr>
          </a:p>
        </p:txBody>
      </p:sp>
      <p:sp>
        <p:nvSpPr>
          <p:cNvPr id="193" name="ZoneTexte 192"/>
          <p:cNvSpPr txBox="1"/>
          <p:nvPr/>
        </p:nvSpPr>
        <p:spPr>
          <a:xfrm>
            <a:off x="10730733" y="3811930"/>
            <a:ext cx="1336259" cy="553998"/>
          </a:xfrm>
          <a:prstGeom prst="rect">
            <a:avLst/>
          </a:prstGeom>
          <a:solidFill>
            <a:srgbClr val="808000"/>
          </a:solidFill>
        </p:spPr>
        <p:txBody>
          <a:bodyPr wrap="square" rtlCol="0">
            <a:spAutoFit/>
          </a:bodyPr>
          <a:lstStyle/>
          <a:p>
            <a:endParaRPr lang="fr-FR" sz="1000" dirty="0" smtClean="0">
              <a:solidFill>
                <a:schemeClr val="bg1"/>
              </a:solidFill>
            </a:endParaRPr>
          </a:p>
          <a:p>
            <a:r>
              <a:rPr lang="fr-FR" sz="1000" dirty="0" smtClean="0">
                <a:solidFill>
                  <a:schemeClr val="bg1"/>
                </a:solidFill>
              </a:rPr>
              <a:t>Alimentation humaine</a:t>
            </a:r>
          </a:p>
          <a:p>
            <a:endParaRPr lang="fr-FR" sz="1000" dirty="0">
              <a:solidFill>
                <a:schemeClr val="bg1"/>
              </a:solidFill>
            </a:endParaRPr>
          </a:p>
        </p:txBody>
      </p:sp>
      <p:sp>
        <p:nvSpPr>
          <p:cNvPr id="194" name="ZoneTexte 193"/>
          <p:cNvSpPr txBox="1"/>
          <p:nvPr/>
        </p:nvSpPr>
        <p:spPr>
          <a:xfrm>
            <a:off x="6200212" y="5349673"/>
            <a:ext cx="101716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000" dirty="0" smtClean="0">
                <a:solidFill>
                  <a:srgbClr val="DAA600"/>
                </a:solidFill>
              </a:rPr>
              <a:t>Alimentation animale</a:t>
            </a:r>
            <a:endParaRPr lang="fr-FR" sz="1000" dirty="0">
              <a:solidFill>
                <a:srgbClr val="DAA600"/>
              </a:solidFill>
            </a:endParaRPr>
          </a:p>
        </p:txBody>
      </p:sp>
      <p:sp>
        <p:nvSpPr>
          <p:cNvPr id="214" name="ZoneTexte 213"/>
          <p:cNvSpPr txBox="1"/>
          <p:nvPr/>
        </p:nvSpPr>
        <p:spPr>
          <a:xfrm>
            <a:off x="1510609" y="6225698"/>
            <a:ext cx="1078523" cy="215444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fr-FR" sz="800" dirty="0" err="1" smtClean="0">
                <a:solidFill>
                  <a:schemeClr val="accent6"/>
                </a:solidFill>
              </a:rPr>
              <a:t>Xt</a:t>
            </a:r>
            <a:r>
              <a:rPr lang="fr-FR" sz="800" dirty="0" smtClean="0">
                <a:solidFill>
                  <a:schemeClr val="accent6"/>
                </a:solidFill>
              </a:rPr>
              <a:t> Protéine de pois</a:t>
            </a:r>
            <a:endParaRPr lang="fr-FR" sz="800" dirty="0">
              <a:solidFill>
                <a:schemeClr val="accent6"/>
              </a:solidFill>
            </a:endParaRPr>
          </a:p>
        </p:txBody>
      </p:sp>
      <p:sp>
        <p:nvSpPr>
          <p:cNvPr id="2" name="ZoneTexte 1"/>
          <p:cNvSpPr txBox="1"/>
          <p:nvPr/>
        </p:nvSpPr>
        <p:spPr>
          <a:xfrm>
            <a:off x="169766" y="92531"/>
            <a:ext cx="2457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/>
              <a:t>EN HAUTS-DE-FRANCE</a:t>
            </a:r>
            <a:endParaRPr lang="fr-FR" b="1" dirty="0"/>
          </a:p>
        </p:txBody>
      </p:sp>
      <p:sp>
        <p:nvSpPr>
          <p:cNvPr id="3" name="Ellipse 2"/>
          <p:cNvSpPr/>
          <p:nvPr/>
        </p:nvSpPr>
        <p:spPr>
          <a:xfrm>
            <a:off x="76822" y="1705066"/>
            <a:ext cx="1338875" cy="101319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fr-FR" sz="1400" dirty="0">
                <a:solidFill>
                  <a:prstClr val="white"/>
                </a:solidFill>
              </a:rPr>
              <a:t>Blé tendre</a:t>
            </a:r>
          </a:p>
          <a:p>
            <a:pPr lvl="0" algn="ctr"/>
            <a:endParaRPr lang="fr-FR" sz="1400" dirty="0">
              <a:solidFill>
                <a:prstClr val="white"/>
              </a:solidFill>
            </a:endParaRPr>
          </a:p>
          <a:p>
            <a:pPr lvl="0" algn="ctr"/>
            <a:r>
              <a:rPr lang="fr-FR" sz="1100" dirty="0">
                <a:solidFill>
                  <a:prstClr val="white"/>
                </a:solidFill>
              </a:rPr>
              <a:t>7 067 106 t</a:t>
            </a:r>
          </a:p>
        </p:txBody>
      </p:sp>
      <p:sp>
        <p:nvSpPr>
          <p:cNvPr id="9" name="Ellipse 8"/>
          <p:cNvSpPr/>
          <p:nvPr/>
        </p:nvSpPr>
        <p:spPr>
          <a:xfrm>
            <a:off x="2856694" y="34361"/>
            <a:ext cx="1395198" cy="291291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Produits</a:t>
            </a:r>
            <a:endParaRPr lang="fr-FR" dirty="0"/>
          </a:p>
        </p:txBody>
      </p:sp>
      <p:sp>
        <p:nvSpPr>
          <p:cNvPr id="131" name="Rectangle 130"/>
          <p:cNvSpPr/>
          <p:nvPr/>
        </p:nvSpPr>
        <p:spPr>
          <a:xfrm>
            <a:off x="4350775" y="62345"/>
            <a:ext cx="1091954" cy="254045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Secteurs</a:t>
            </a:r>
            <a:endParaRPr lang="fr-FR" dirty="0"/>
          </a:p>
        </p:txBody>
      </p:sp>
      <p:sp>
        <p:nvSpPr>
          <p:cNvPr id="132" name="Ellipse 131"/>
          <p:cNvSpPr/>
          <p:nvPr/>
        </p:nvSpPr>
        <p:spPr>
          <a:xfrm>
            <a:off x="47415" y="2937712"/>
            <a:ext cx="1338875" cy="1013191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400" dirty="0"/>
              <a:t>Maïs</a:t>
            </a:r>
          </a:p>
          <a:p>
            <a:pPr algn="ctr"/>
            <a:endParaRPr lang="fr-FR" sz="1400" dirty="0"/>
          </a:p>
          <a:p>
            <a:pPr algn="ctr"/>
            <a:r>
              <a:rPr lang="fr-FR" sz="1400" dirty="0"/>
              <a:t>555 685 t</a:t>
            </a:r>
          </a:p>
        </p:txBody>
      </p:sp>
      <p:sp>
        <p:nvSpPr>
          <p:cNvPr id="133" name="Ellipse 132"/>
          <p:cNvSpPr/>
          <p:nvPr/>
        </p:nvSpPr>
        <p:spPr>
          <a:xfrm>
            <a:off x="38395" y="4236435"/>
            <a:ext cx="1338875" cy="1013191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400" dirty="0"/>
              <a:t>Pomme de terre féculière</a:t>
            </a:r>
          </a:p>
          <a:p>
            <a:pPr algn="ctr"/>
            <a:r>
              <a:rPr lang="fr-FR" sz="1400" dirty="0" smtClean="0"/>
              <a:t>700 </a:t>
            </a:r>
            <a:r>
              <a:rPr lang="fr-FR" sz="1400" dirty="0"/>
              <a:t>878 t</a:t>
            </a:r>
          </a:p>
        </p:txBody>
      </p:sp>
      <p:sp>
        <p:nvSpPr>
          <p:cNvPr id="134" name="Ellipse 133"/>
          <p:cNvSpPr/>
          <p:nvPr/>
        </p:nvSpPr>
        <p:spPr>
          <a:xfrm>
            <a:off x="122115" y="5548376"/>
            <a:ext cx="1338875" cy="1013191"/>
          </a:xfrm>
          <a:prstGeom prst="ellipse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400" dirty="0" smtClean="0"/>
              <a:t>Pois </a:t>
            </a:r>
          </a:p>
          <a:p>
            <a:pPr algn="ctr"/>
            <a:endParaRPr lang="fr-FR" sz="1400" dirty="0"/>
          </a:p>
          <a:p>
            <a:pPr algn="ctr"/>
            <a:r>
              <a:rPr lang="fr-FR" sz="1400" dirty="0" smtClean="0"/>
              <a:t>84 329 t</a:t>
            </a:r>
            <a:endParaRPr lang="fr-FR" sz="1400" dirty="0"/>
          </a:p>
        </p:txBody>
      </p:sp>
      <p:sp>
        <p:nvSpPr>
          <p:cNvPr id="10" name="Ellipse 9"/>
          <p:cNvSpPr/>
          <p:nvPr/>
        </p:nvSpPr>
        <p:spPr>
          <a:xfrm>
            <a:off x="3597087" y="995001"/>
            <a:ext cx="3234521" cy="2213339"/>
          </a:xfrm>
          <a:prstGeom prst="ellipse">
            <a:avLst/>
          </a:prstGeom>
          <a:solidFill>
            <a:srgbClr val="9966FF"/>
          </a:solidFill>
          <a:ln>
            <a:solidFill>
              <a:srgbClr val="9966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1100" dirty="0" smtClean="0">
              <a:solidFill>
                <a:schemeClr val="accent1">
                  <a:lumMod val="60000"/>
                  <a:lumOff val="40000"/>
                </a:schemeClr>
              </a:solidFill>
            </a:endParaRPr>
          </a:p>
          <a:p>
            <a:pPr algn="ctr"/>
            <a:r>
              <a:rPr lang="fr-FR" sz="1600" dirty="0" smtClean="0">
                <a:solidFill>
                  <a:schemeClr val="bg1"/>
                </a:solidFill>
              </a:rPr>
              <a:t>AMIDON/FECULE </a:t>
            </a:r>
          </a:p>
          <a:p>
            <a:endParaRPr lang="fr-FR" sz="1100" dirty="0">
              <a:solidFill>
                <a:schemeClr val="bg1">
                  <a:lumMod val="75000"/>
                </a:schemeClr>
              </a:solidFill>
            </a:endParaRPr>
          </a:p>
          <a:p>
            <a:endParaRPr lang="fr-FR" sz="1100" dirty="0">
              <a:solidFill>
                <a:schemeClr val="accent4"/>
              </a:solidFill>
            </a:endParaRPr>
          </a:p>
          <a:p>
            <a:endParaRPr lang="fr-FR" sz="1100" dirty="0">
              <a:solidFill>
                <a:schemeClr val="bg1"/>
              </a:solidFill>
            </a:endParaRPr>
          </a:p>
        </p:txBody>
      </p:sp>
      <p:cxnSp>
        <p:nvCxnSpPr>
          <p:cNvPr id="24" name="Connecteur droit avec flèche 23"/>
          <p:cNvCxnSpPr/>
          <p:nvPr/>
        </p:nvCxnSpPr>
        <p:spPr>
          <a:xfrm flipV="1">
            <a:off x="1337231" y="1444487"/>
            <a:ext cx="1593496" cy="581042"/>
          </a:xfrm>
          <a:prstGeom prst="straightConnector1">
            <a:avLst/>
          </a:prstGeom>
          <a:ln w="196850"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155" name="Ellipse 154"/>
          <p:cNvSpPr/>
          <p:nvPr/>
        </p:nvSpPr>
        <p:spPr>
          <a:xfrm>
            <a:off x="3927758" y="3507655"/>
            <a:ext cx="3407191" cy="3200377"/>
          </a:xfrm>
          <a:prstGeom prst="ellipse">
            <a:avLst/>
          </a:prstGeom>
          <a:solidFill>
            <a:schemeClr val="accent4">
              <a:lumMod val="75000"/>
            </a:schemeClr>
          </a:solidFill>
          <a:ln>
            <a:solidFill>
              <a:srgbClr val="DAA6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fr-FR" sz="1600" dirty="0" smtClean="0">
                <a:solidFill>
                  <a:schemeClr val="bg1"/>
                </a:solidFill>
              </a:rPr>
              <a:t>CO-PRODUITS</a:t>
            </a:r>
          </a:p>
          <a:p>
            <a:pPr algn="ctr"/>
            <a:r>
              <a:rPr lang="fr-FR" sz="1100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Brisures, sons, germes, solubles de blé</a:t>
            </a:r>
          </a:p>
          <a:p>
            <a:pPr algn="ctr"/>
            <a:r>
              <a:rPr lang="fr-FR" sz="1100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Gluten de blé (issu du lavage de l’amidon)</a:t>
            </a:r>
          </a:p>
          <a:p>
            <a:pPr algn="ctr"/>
            <a:endParaRPr lang="fr-FR" sz="1100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  <a:p>
            <a:pPr algn="ctr"/>
            <a:r>
              <a:rPr lang="fr-FR" sz="1100" dirty="0" smtClean="0">
                <a:solidFill>
                  <a:schemeClr val="accent4">
                    <a:lumMod val="40000"/>
                    <a:lumOff val="60000"/>
                  </a:schemeClr>
                </a:solidFill>
              </a:rPr>
              <a:t>Brisures, solubles, germes, drêches tourteaux de pressage, protéines de maïs</a:t>
            </a:r>
          </a:p>
          <a:p>
            <a:pPr algn="ctr"/>
            <a:endParaRPr lang="fr-FR" sz="1100" dirty="0">
              <a:solidFill>
                <a:schemeClr val="bg1">
                  <a:lumMod val="75000"/>
                </a:schemeClr>
              </a:solidFill>
            </a:endParaRPr>
          </a:p>
          <a:p>
            <a:pPr algn="ctr"/>
            <a:r>
              <a:rPr lang="fr-FR" sz="1100" dirty="0" smtClean="0">
                <a:solidFill>
                  <a:schemeClr val="bg1">
                    <a:lumMod val="65000"/>
                  </a:schemeClr>
                </a:solidFill>
              </a:rPr>
              <a:t>Pulpes, protéines, solubles de PDT</a:t>
            </a:r>
          </a:p>
          <a:p>
            <a:endParaRPr lang="fr-FR" sz="1100" dirty="0">
              <a:solidFill>
                <a:schemeClr val="bg1">
                  <a:lumMod val="75000"/>
                </a:schemeClr>
              </a:solidFill>
            </a:endParaRPr>
          </a:p>
          <a:p>
            <a:r>
              <a:rPr lang="fr-FR" sz="1100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Pulpes, son, solubles et protéines de pois</a:t>
            </a:r>
            <a:endParaRPr lang="fr-FR" sz="1100" dirty="0">
              <a:solidFill>
                <a:schemeClr val="accent6">
                  <a:lumMod val="60000"/>
                  <a:lumOff val="40000"/>
                </a:schemeClr>
              </a:solidFill>
            </a:endParaRPr>
          </a:p>
          <a:p>
            <a:endParaRPr lang="fr-FR" sz="1100" dirty="0">
              <a:solidFill>
                <a:schemeClr val="bg1"/>
              </a:solidFill>
            </a:endParaRPr>
          </a:p>
        </p:txBody>
      </p:sp>
      <p:sp>
        <p:nvSpPr>
          <p:cNvPr id="167" name="Rectangle 166"/>
          <p:cNvSpPr/>
          <p:nvPr/>
        </p:nvSpPr>
        <p:spPr>
          <a:xfrm>
            <a:off x="7174484" y="1626275"/>
            <a:ext cx="2970697" cy="676021"/>
          </a:xfrm>
          <a:prstGeom prst="rect">
            <a:avLst/>
          </a:prstGeom>
          <a:solidFill>
            <a:srgbClr val="FFC000"/>
          </a:solidFill>
          <a:ln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Industries Agro-alimentaires (IAA)</a:t>
            </a:r>
            <a:endParaRPr lang="fr-FR" dirty="0"/>
          </a:p>
        </p:txBody>
      </p:sp>
      <p:sp>
        <p:nvSpPr>
          <p:cNvPr id="171" name="Rectangle 170"/>
          <p:cNvSpPr/>
          <p:nvPr/>
        </p:nvSpPr>
        <p:spPr>
          <a:xfrm>
            <a:off x="7318771" y="43208"/>
            <a:ext cx="2019560" cy="576866"/>
          </a:xfrm>
          <a:prstGeom prst="rect">
            <a:avLst/>
          </a:prstGeom>
          <a:solidFill>
            <a:srgbClr val="FFC000"/>
          </a:solidFill>
          <a:ln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Industries Non Alimentaires (INA)</a:t>
            </a:r>
            <a:endParaRPr lang="fr-FR" dirty="0"/>
          </a:p>
        </p:txBody>
      </p:sp>
      <p:sp>
        <p:nvSpPr>
          <p:cNvPr id="69" name="ZoneTexte 68"/>
          <p:cNvSpPr txBox="1"/>
          <p:nvPr/>
        </p:nvSpPr>
        <p:spPr>
          <a:xfrm rot="20556621">
            <a:off x="984290" y="1206862"/>
            <a:ext cx="1529725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fr-FR" sz="1100" dirty="0">
                <a:solidFill>
                  <a:schemeClr val="accent1"/>
                </a:solidFill>
              </a:rPr>
              <a:t>Blé tendre </a:t>
            </a:r>
            <a:r>
              <a:rPr lang="fr-FR" sz="1100" dirty="0" err="1">
                <a:solidFill>
                  <a:schemeClr val="accent1"/>
                </a:solidFill>
              </a:rPr>
              <a:t>HdF</a:t>
            </a:r>
            <a:r>
              <a:rPr lang="fr-FR" sz="1100" dirty="0">
                <a:solidFill>
                  <a:schemeClr val="accent1"/>
                </a:solidFill>
              </a:rPr>
              <a:t> vers Amidonneries… </a:t>
            </a:r>
          </a:p>
          <a:p>
            <a:pPr lvl="0" algn="ctr"/>
            <a:r>
              <a:rPr lang="fr-FR" sz="1100" dirty="0">
                <a:solidFill>
                  <a:schemeClr val="accent1"/>
                </a:solidFill>
              </a:rPr>
              <a:t>494 697 t</a:t>
            </a:r>
          </a:p>
        </p:txBody>
      </p:sp>
      <p:sp>
        <p:nvSpPr>
          <p:cNvPr id="178" name="ZoneTexte 177"/>
          <p:cNvSpPr txBox="1"/>
          <p:nvPr/>
        </p:nvSpPr>
        <p:spPr>
          <a:xfrm rot="20556621">
            <a:off x="1050962" y="2626912"/>
            <a:ext cx="1529725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100" dirty="0">
                <a:solidFill>
                  <a:schemeClr val="accent4"/>
                </a:solidFill>
              </a:rPr>
              <a:t>Maïs </a:t>
            </a:r>
            <a:r>
              <a:rPr lang="fr-FR" sz="1100" dirty="0" err="1">
                <a:solidFill>
                  <a:schemeClr val="accent4"/>
                </a:solidFill>
              </a:rPr>
              <a:t>HdF</a:t>
            </a:r>
            <a:r>
              <a:rPr lang="fr-FR" sz="1100" dirty="0">
                <a:solidFill>
                  <a:schemeClr val="accent4"/>
                </a:solidFill>
              </a:rPr>
              <a:t>   </a:t>
            </a:r>
          </a:p>
          <a:p>
            <a:pPr algn="ctr"/>
            <a:r>
              <a:rPr lang="fr-FR" sz="1100" dirty="0">
                <a:solidFill>
                  <a:schemeClr val="accent4"/>
                </a:solidFill>
              </a:rPr>
              <a:t>vers Amidonneries</a:t>
            </a:r>
          </a:p>
          <a:p>
            <a:pPr algn="ctr"/>
            <a:r>
              <a:rPr lang="fr-FR" sz="1100" dirty="0">
                <a:solidFill>
                  <a:schemeClr val="accent4"/>
                </a:solidFill>
              </a:rPr>
              <a:t>77 796 t</a:t>
            </a:r>
          </a:p>
        </p:txBody>
      </p:sp>
      <p:cxnSp>
        <p:nvCxnSpPr>
          <p:cNvPr id="179" name="Connecteur droit avec flèche 178"/>
          <p:cNvCxnSpPr/>
          <p:nvPr/>
        </p:nvCxnSpPr>
        <p:spPr>
          <a:xfrm flipV="1">
            <a:off x="1377270" y="2879681"/>
            <a:ext cx="1593496" cy="581042"/>
          </a:xfrm>
          <a:prstGeom prst="straightConnector1">
            <a:avLst/>
          </a:prstGeom>
          <a:ln w="196850">
            <a:solidFill>
              <a:schemeClr val="accent4"/>
            </a:solidFill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80" name="Connecteur droit avec flèche 179"/>
          <p:cNvCxnSpPr/>
          <p:nvPr/>
        </p:nvCxnSpPr>
        <p:spPr>
          <a:xfrm flipV="1">
            <a:off x="1374439" y="5324962"/>
            <a:ext cx="1593496" cy="581042"/>
          </a:xfrm>
          <a:prstGeom prst="straightConnector1">
            <a:avLst/>
          </a:prstGeom>
          <a:ln w="196850">
            <a:solidFill>
              <a:srgbClr val="41AC3E"/>
            </a:solidFill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81" name="Connecteur droit avec flèche 180"/>
          <p:cNvCxnSpPr/>
          <p:nvPr/>
        </p:nvCxnSpPr>
        <p:spPr>
          <a:xfrm flipV="1">
            <a:off x="1334799" y="4025209"/>
            <a:ext cx="1593496" cy="581042"/>
          </a:xfrm>
          <a:prstGeom prst="straightConnector1">
            <a:avLst/>
          </a:prstGeom>
          <a:ln w="196850">
            <a:solidFill>
              <a:schemeClr val="bg1">
                <a:lumMod val="75000"/>
              </a:schemeClr>
            </a:solidFill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182" name="ZoneTexte 181"/>
          <p:cNvSpPr txBox="1"/>
          <p:nvPr/>
        </p:nvSpPr>
        <p:spPr>
          <a:xfrm rot="20556621">
            <a:off x="995709" y="3800195"/>
            <a:ext cx="1529725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100" dirty="0" smtClean="0">
                <a:solidFill>
                  <a:schemeClr val="accent3"/>
                </a:solidFill>
              </a:rPr>
              <a:t>PDT F</a:t>
            </a:r>
            <a:endParaRPr lang="fr-FR" sz="1100" dirty="0">
              <a:solidFill>
                <a:schemeClr val="accent3"/>
              </a:solidFill>
            </a:endParaRPr>
          </a:p>
          <a:p>
            <a:pPr algn="ctr"/>
            <a:r>
              <a:rPr lang="fr-FR" sz="1100" dirty="0">
                <a:solidFill>
                  <a:schemeClr val="accent3"/>
                </a:solidFill>
              </a:rPr>
              <a:t>vers Amidonneries</a:t>
            </a:r>
          </a:p>
          <a:p>
            <a:pPr algn="ctr"/>
            <a:r>
              <a:rPr lang="fr-FR" sz="1100" dirty="0" smtClean="0">
                <a:solidFill>
                  <a:schemeClr val="accent3"/>
                </a:solidFill>
              </a:rPr>
              <a:t>700 878 t</a:t>
            </a:r>
            <a:endParaRPr lang="fr-FR" sz="1100" dirty="0">
              <a:solidFill>
                <a:schemeClr val="accent3"/>
              </a:solidFill>
            </a:endParaRPr>
          </a:p>
        </p:txBody>
      </p:sp>
      <p:sp>
        <p:nvSpPr>
          <p:cNvPr id="184" name="ZoneTexte 183"/>
          <p:cNvSpPr txBox="1"/>
          <p:nvPr/>
        </p:nvSpPr>
        <p:spPr>
          <a:xfrm rot="20556621">
            <a:off x="1055000" y="5066867"/>
            <a:ext cx="1446984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100" dirty="0" smtClean="0">
                <a:solidFill>
                  <a:schemeClr val="accent6"/>
                </a:solidFill>
              </a:rPr>
              <a:t>Pois</a:t>
            </a:r>
            <a:endParaRPr lang="fr-FR" sz="1100" dirty="0">
              <a:solidFill>
                <a:schemeClr val="accent6"/>
              </a:solidFill>
            </a:endParaRPr>
          </a:p>
          <a:p>
            <a:pPr algn="ctr"/>
            <a:r>
              <a:rPr lang="fr-FR" sz="1100" dirty="0">
                <a:solidFill>
                  <a:schemeClr val="accent6"/>
                </a:solidFill>
              </a:rPr>
              <a:t>vers Amidonneries</a:t>
            </a:r>
          </a:p>
          <a:p>
            <a:pPr algn="ctr"/>
            <a:r>
              <a:rPr lang="fr-FR" sz="1100" dirty="0" smtClean="0">
                <a:solidFill>
                  <a:schemeClr val="accent6"/>
                </a:solidFill>
              </a:rPr>
              <a:t>10 685 t</a:t>
            </a:r>
            <a:endParaRPr lang="fr-FR" sz="1100" dirty="0">
              <a:solidFill>
                <a:schemeClr val="accent6"/>
              </a:solidFill>
            </a:endParaRPr>
          </a:p>
        </p:txBody>
      </p:sp>
      <p:cxnSp>
        <p:nvCxnSpPr>
          <p:cNvPr id="186" name="Connecteur droit avec flèche 185"/>
          <p:cNvCxnSpPr/>
          <p:nvPr/>
        </p:nvCxnSpPr>
        <p:spPr>
          <a:xfrm>
            <a:off x="3382494" y="1670834"/>
            <a:ext cx="1378572" cy="19777"/>
          </a:xfrm>
          <a:prstGeom prst="straightConnector1">
            <a:avLst/>
          </a:prstGeom>
          <a:ln w="158750"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196" name="ZoneTexte 195"/>
          <p:cNvSpPr txBox="1"/>
          <p:nvPr/>
        </p:nvSpPr>
        <p:spPr>
          <a:xfrm>
            <a:off x="3319720" y="1592883"/>
            <a:ext cx="1318644" cy="2197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800" dirty="0">
                <a:solidFill>
                  <a:schemeClr val="bg1"/>
                </a:solidFill>
              </a:rPr>
              <a:t>257 243 t d’amidon de blé</a:t>
            </a:r>
          </a:p>
        </p:txBody>
      </p:sp>
      <p:cxnSp>
        <p:nvCxnSpPr>
          <p:cNvPr id="197" name="Connecteur droit avec flèche 196"/>
          <p:cNvCxnSpPr/>
          <p:nvPr/>
        </p:nvCxnSpPr>
        <p:spPr>
          <a:xfrm>
            <a:off x="3402476" y="2150896"/>
            <a:ext cx="1421966" cy="7715"/>
          </a:xfrm>
          <a:prstGeom prst="straightConnector1">
            <a:avLst/>
          </a:prstGeom>
          <a:ln w="158750">
            <a:solidFill>
              <a:schemeClr val="accent4"/>
            </a:solidFill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198" name="ZoneTexte 197"/>
          <p:cNvSpPr txBox="1"/>
          <p:nvPr/>
        </p:nvSpPr>
        <p:spPr>
          <a:xfrm>
            <a:off x="3319720" y="2044615"/>
            <a:ext cx="1446109" cy="3847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800" dirty="0">
                <a:solidFill>
                  <a:schemeClr val="bg1"/>
                </a:solidFill>
              </a:rPr>
              <a:t>49 011 t d’amidon de maïs</a:t>
            </a:r>
          </a:p>
          <a:p>
            <a:pPr algn="ctr"/>
            <a:endParaRPr lang="fr-FR" sz="1100" dirty="0">
              <a:solidFill>
                <a:schemeClr val="accent4"/>
              </a:solidFill>
            </a:endParaRPr>
          </a:p>
        </p:txBody>
      </p:sp>
      <p:cxnSp>
        <p:nvCxnSpPr>
          <p:cNvPr id="201" name="Connecteur droit avec flèche 200"/>
          <p:cNvCxnSpPr/>
          <p:nvPr/>
        </p:nvCxnSpPr>
        <p:spPr>
          <a:xfrm flipV="1">
            <a:off x="3423573" y="2604384"/>
            <a:ext cx="1400869" cy="18576"/>
          </a:xfrm>
          <a:prstGeom prst="straightConnector1">
            <a:avLst/>
          </a:prstGeom>
          <a:ln w="158750">
            <a:solidFill>
              <a:schemeClr val="bg1">
                <a:lumMod val="75000"/>
              </a:schemeClr>
            </a:solidFill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205" name="ZoneTexte 204"/>
          <p:cNvSpPr txBox="1"/>
          <p:nvPr/>
        </p:nvSpPr>
        <p:spPr>
          <a:xfrm>
            <a:off x="3276996" y="2525481"/>
            <a:ext cx="1509365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800" dirty="0">
                <a:solidFill>
                  <a:schemeClr val="bg1"/>
                </a:solidFill>
              </a:rPr>
              <a:t>140 176 t de fécule De PDT F</a:t>
            </a:r>
          </a:p>
        </p:txBody>
      </p:sp>
      <p:cxnSp>
        <p:nvCxnSpPr>
          <p:cNvPr id="218" name="Connecteur droit avec flèche 217"/>
          <p:cNvCxnSpPr/>
          <p:nvPr/>
        </p:nvCxnSpPr>
        <p:spPr>
          <a:xfrm flipV="1">
            <a:off x="3389559" y="3013856"/>
            <a:ext cx="1434883" cy="25843"/>
          </a:xfrm>
          <a:prstGeom prst="straightConnector1">
            <a:avLst/>
          </a:prstGeom>
          <a:ln w="158750">
            <a:solidFill>
              <a:srgbClr val="41AC3E"/>
            </a:solidFill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87" name="Rectangle 86"/>
          <p:cNvSpPr/>
          <p:nvPr/>
        </p:nvSpPr>
        <p:spPr>
          <a:xfrm>
            <a:off x="3382494" y="2942233"/>
            <a:ext cx="1213794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fr-FR" sz="800" dirty="0">
                <a:solidFill>
                  <a:schemeClr val="bg1"/>
                </a:solidFill>
              </a:rPr>
              <a:t>4385 t d’amidon de pois </a:t>
            </a:r>
          </a:p>
        </p:txBody>
      </p:sp>
      <p:cxnSp>
        <p:nvCxnSpPr>
          <p:cNvPr id="225" name="Connecteur droit avec flèche 224"/>
          <p:cNvCxnSpPr/>
          <p:nvPr/>
        </p:nvCxnSpPr>
        <p:spPr>
          <a:xfrm flipV="1">
            <a:off x="5736372" y="524547"/>
            <a:ext cx="1540579" cy="1004366"/>
          </a:xfrm>
          <a:prstGeom prst="straightConnector1">
            <a:avLst/>
          </a:prstGeom>
          <a:ln w="215900">
            <a:solidFill>
              <a:srgbClr val="CC00FF"/>
            </a:solidFill>
            <a:tailEnd type="triangle" w="lg" len="lg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224" name="Rectangle 223"/>
          <p:cNvSpPr/>
          <p:nvPr/>
        </p:nvSpPr>
        <p:spPr>
          <a:xfrm rot="19591909">
            <a:off x="5832949" y="801029"/>
            <a:ext cx="1720119" cy="4154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fr-FR" sz="1000" dirty="0">
                <a:solidFill>
                  <a:schemeClr val="bg1"/>
                </a:solidFill>
              </a:rPr>
              <a:t>Amidon vers INA</a:t>
            </a:r>
          </a:p>
          <a:p>
            <a:pPr lvl="0" algn="ctr"/>
            <a:r>
              <a:rPr lang="fr-FR" sz="1000" dirty="0" smtClean="0">
                <a:solidFill>
                  <a:schemeClr val="bg1"/>
                </a:solidFill>
              </a:rPr>
              <a:t>202 867 t</a:t>
            </a:r>
            <a:endParaRPr lang="fr-FR" sz="1000" dirty="0">
              <a:solidFill>
                <a:schemeClr val="bg1"/>
              </a:solidFill>
            </a:endParaRPr>
          </a:p>
        </p:txBody>
      </p:sp>
      <p:cxnSp>
        <p:nvCxnSpPr>
          <p:cNvPr id="226" name="Connecteur droit avec flèche 225"/>
          <p:cNvCxnSpPr/>
          <p:nvPr/>
        </p:nvCxnSpPr>
        <p:spPr>
          <a:xfrm>
            <a:off x="5908815" y="2134852"/>
            <a:ext cx="1586903" cy="17127"/>
          </a:xfrm>
          <a:prstGeom prst="straightConnector1">
            <a:avLst/>
          </a:prstGeom>
          <a:ln w="215900">
            <a:solidFill>
              <a:srgbClr val="CC00FF"/>
            </a:solidFill>
            <a:tailEnd type="triangle" w="lg" len="lg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227" name="Rectangle 226"/>
          <p:cNvSpPr/>
          <p:nvPr/>
        </p:nvSpPr>
        <p:spPr>
          <a:xfrm>
            <a:off x="5967428" y="1979173"/>
            <a:ext cx="1599784" cy="6001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fr-FR" sz="1000" dirty="0">
                <a:solidFill>
                  <a:prstClr val="white"/>
                </a:solidFill>
              </a:rPr>
              <a:t>Amidon vers IAA </a:t>
            </a:r>
          </a:p>
          <a:p>
            <a:pPr lvl="0" algn="ctr"/>
            <a:r>
              <a:rPr lang="fr-FR" sz="1000" dirty="0" smtClean="0">
                <a:solidFill>
                  <a:prstClr val="white"/>
                </a:solidFill>
              </a:rPr>
              <a:t>247 948 t</a:t>
            </a:r>
            <a:endParaRPr lang="fr-FR" sz="1000" dirty="0">
              <a:solidFill>
                <a:prstClr val="white"/>
              </a:solidFill>
            </a:endParaRPr>
          </a:p>
          <a:p>
            <a:pPr lvl="0" algn="ctr"/>
            <a:endParaRPr lang="fr-FR" sz="1200" dirty="0">
              <a:solidFill>
                <a:schemeClr val="bg1"/>
              </a:solidFill>
            </a:endParaRPr>
          </a:p>
        </p:txBody>
      </p:sp>
      <p:cxnSp>
        <p:nvCxnSpPr>
          <p:cNvPr id="233" name="Connecteur droit avec flèche 232"/>
          <p:cNvCxnSpPr>
            <a:stCxn id="237" idx="1"/>
          </p:cNvCxnSpPr>
          <p:nvPr/>
        </p:nvCxnSpPr>
        <p:spPr>
          <a:xfrm flipV="1">
            <a:off x="7052356" y="1105191"/>
            <a:ext cx="1080334" cy="1117"/>
          </a:xfrm>
          <a:prstGeom prst="straightConnector1">
            <a:avLst/>
          </a:prstGeom>
          <a:ln w="107950">
            <a:solidFill>
              <a:srgbClr val="CC00FF"/>
            </a:solidFill>
            <a:headEnd w="sm" len="lg"/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34" name="Connecteur droit avec flèche 233"/>
          <p:cNvCxnSpPr/>
          <p:nvPr/>
        </p:nvCxnSpPr>
        <p:spPr>
          <a:xfrm flipV="1">
            <a:off x="9233322" y="1389517"/>
            <a:ext cx="1112311" cy="1665"/>
          </a:xfrm>
          <a:prstGeom prst="straightConnector1">
            <a:avLst/>
          </a:prstGeom>
          <a:ln w="107950">
            <a:solidFill>
              <a:srgbClr val="CC00FF"/>
            </a:solidFill>
            <a:headEnd w="sm" len="lg"/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35" name="Connecteur droit avec flèche 234"/>
          <p:cNvCxnSpPr>
            <a:stCxn id="236" idx="1"/>
          </p:cNvCxnSpPr>
          <p:nvPr/>
        </p:nvCxnSpPr>
        <p:spPr>
          <a:xfrm>
            <a:off x="6954269" y="822254"/>
            <a:ext cx="1178587" cy="25198"/>
          </a:xfrm>
          <a:prstGeom prst="straightConnector1">
            <a:avLst/>
          </a:prstGeom>
          <a:ln w="107950">
            <a:solidFill>
              <a:srgbClr val="CC00FF"/>
            </a:solidFill>
            <a:headEnd w="sm" len="sm"/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236" name="ZoneTexte 235"/>
          <p:cNvSpPr txBox="1"/>
          <p:nvPr/>
        </p:nvSpPr>
        <p:spPr>
          <a:xfrm rot="21526703">
            <a:off x="6954145" y="702860"/>
            <a:ext cx="1094925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bg1"/>
                </a:solidFill>
              </a:rPr>
              <a:t>83 175,33 t d’amidon</a:t>
            </a:r>
            <a:endParaRPr lang="fr-FR" sz="800" dirty="0">
              <a:solidFill>
                <a:schemeClr val="bg1"/>
              </a:solidFill>
            </a:endParaRPr>
          </a:p>
        </p:txBody>
      </p:sp>
      <p:sp>
        <p:nvSpPr>
          <p:cNvPr id="237" name="ZoneTexte 236"/>
          <p:cNvSpPr txBox="1"/>
          <p:nvPr/>
        </p:nvSpPr>
        <p:spPr>
          <a:xfrm>
            <a:off x="7052356" y="998586"/>
            <a:ext cx="117529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bg1"/>
                </a:solidFill>
              </a:rPr>
              <a:t>56 802,66 t d’amidon</a:t>
            </a:r>
            <a:endParaRPr lang="fr-FR" sz="800" dirty="0">
              <a:solidFill>
                <a:schemeClr val="bg1"/>
              </a:solidFill>
            </a:endParaRPr>
          </a:p>
        </p:txBody>
      </p:sp>
      <p:cxnSp>
        <p:nvCxnSpPr>
          <p:cNvPr id="238" name="Connecteur droit avec flèche 237"/>
          <p:cNvCxnSpPr>
            <a:stCxn id="240" idx="1"/>
          </p:cNvCxnSpPr>
          <p:nvPr/>
        </p:nvCxnSpPr>
        <p:spPr>
          <a:xfrm>
            <a:off x="9296130" y="826032"/>
            <a:ext cx="1121548" cy="1105"/>
          </a:xfrm>
          <a:prstGeom prst="straightConnector1">
            <a:avLst/>
          </a:prstGeom>
          <a:ln w="107950">
            <a:solidFill>
              <a:srgbClr val="CC00FF"/>
            </a:solidFill>
            <a:headEnd w="sm" len="sm"/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239" name="ZoneTexte 238"/>
          <p:cNvSpPr txBox="1"/>
          <p:nvPr/>
        </p:nvSpPr>
        <p:spPr>
          <a:xfrm>
            <a:off x="9218395" y="1290096"/>
            <a:ext cx="1077822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bg1"/>
                </a:solidFill>
              </a:rPr>
              <a:t>28 401,33 t d’amidon</a:t>
            </a:r>
            <a:endParaRPr lang="fr-FR" sz="800" dirty="0">
              <a:solidFill>
                <a:schemeClr val="bg1"/>
              </a:solidFill>
            </a:endParaRPr>
          </a:p>
        </p:txBody>
      </p:sp>
      <p:sp>
        <p:nvSpPr>
          <p:cNvPr id="240" name="ZoneTexte 239"/>
          <p:cNvSpPr txBox="1"/>
          <p:nvPr/>
        </p:nvSpPr>
        <p:spPr>
          <a:xfrm>
            <a:off x="9296130" y="718310"/>
            <a:ext cx="111194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bg1"/>
                </a:solidFill>
              </a:rPr>
              <a:t>34 487,33 t d’amidon</a:t>
            </a:r>
            <a:endParaRPr lang="fr-FR" sz="800" dirty="0">
              <a:solidFill>
                <a:schemeClr val="bg1"/>
              </a:solidFill>
            </a:endParaRPr>
          </a:p>
        </p:txBody>
      </p:sp>
      <p:cxnSp>
        <p:nvCxnSpPr>
          <p:cNvPr id="242" name="Connecteur droit avec flèche 241"/>
          <p:cNvCxnSpPr>
            <a:endCxn id="376" idx="1"/>
          </p:cNvCxnSpPr>
          <p:nvPr/>
        </p:nvCxnSpPr>
        <p:spPr>
          <a:xfrm>
            <a:off x="3433590" y="4127504"/>
            <a:ext cx="1067371" cy="252773"/>
          </a:xfrm>
          <a:prstGeom prst="straightConnector1">
            <a:avLst/>
          </a:prstGeom>
          <a:ln w="120650"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48" name="Connecteur droit avec flèche 247"/>
          <p:cNvCxnSpPr/>
          <p:nvPr/>
        </p:nvCxnSpPr>
        <p:spPr>
          <a:xfrm flipV="1">
            <a:off x="6757784" y="4125340"/>
            <a:ext cx="862710" cy="194080"/>
          </a:xfrm>
          <a:prstGeom prst="straightConnector1">
            <a:avLst/>
          </a:prstGeom>
          <a:ln w="107950"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203" name="ZoneTexte 202"/>
          <p:cNvSpPr txBox="1"/>
          <p:nvPr/>
        </p:nvSpPr>
        <p:spPr>
          <a:xfrm rot="20906209">
            <a:off x="6851526" y="4128524"/>
            <a:ext cx="58490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bg1"/>
                </a:solidFill>
              </a:rPr>
              <a:t>103 386 t</a:t>
            </a:r>
            <a:endParaRPr lang="fr-FR" sz="800" dirty="0">
              <a:solidFill>
                <a:schemeClr val="bg1"/>
              </a:solidFill>
            </a:endParaRPr>
          </a:p>
        </p:txBody>
      </p:sp>
      <p:sp>
        <p:nvSpPr>
          <p:cNvPr id="254" name="Flèche droite 253"/>
          <p:cNvSpPr/>
          <p:nvPr/>
        </p:nvSpPr>
        <p:spPr>
          <a:xfrm>
            <a:off x="5547603" y="9608"/>
            <a:ext cx="964120" cy="392436"/>
          </a:xfrm>
          <a:prstGeom prst="rightArrow">
            <a:avLst/>
          </a:prstGeom>
          <a:solidFill>
            <a:schemeClr val="bg1">
              <a:lumMod val="75000"/>
            </a:schemeClr>
          </a:solidFill>
          <a:ln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5" name="Rectangle 254"/>
          <p:cNvSpPr/>
          <p:nvPr/>
        </p:nvSpPr>
        <p:spPr>
          <a:xfrm>
            <a:off x="5093224" y="62345"/>
            <a:ext cx="1599784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fr-FR" sz="1200" dirty="0" smtClean="0">
                <a:solidFill>
                  <a:schemeClr val="bg1"/>
                </a:solidFill>
              </a:rPr>
              <a:t>Flux</a:t>
            </a:r>
            <a:endParaRPr lang="fr-FR" sz="1200" dirty="0">
              <a:solidFill>
                <a:schemeClr val="bg1"/>
              </a:solidFill>
            </a:endParaRPr>
          </a:p>
        </p:txBody>
      </p:sp>
      <p:cxnSp>
        <p:nvCxnSpPr>
          <p:cNvPr id="264" name="Connecteur droit avec flèche 263"/>
          <p:cNvCxnSpPr>
            <a:stCxn id="263" idx="1"/>
          </p:cNvCxnSpPr>
          <p:nvPr/>
        </p:nvCxnSpPr>
        <p:spPr>
          <a:xfrm flipV="1">
            <a:off x="9166461" y="2412578"/>
            <a:ext cx="1069377" cy="1859"/>
          </a:xfrm>
          <a:prstGeom prst="straightConnector1">
            <a:avLst/>
          </a:prstGeom>
          <a:ln w="107950">
            <a:solidFill>
              <a:srgbClr val="CC00FF"/>
            </a:solidFill>
            <a:headEnd w="sm" len="lg"/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68" name="Connecteur droit avec flèche 267"/>
          <p:cNvCxnSpPr/>
          <p:nvPr/>
        </p:nvCxnSpPr>
        <p:spPr>
          <a:xfrm flipV="1">
            <a:off x="6670831" y="2448778"/>
            <a:ext cx="1284268" cy="3279"/>
          </a:xfrm>
          <a:prstGeom prst="straightConnector1">
            <a:avLst/>
          </a:prstGeom>
          <a:ln w="107950">
            <a:solidFill>
              <a:srgbClr val="CC00FF"/>
            </a:solidFill>
            <a:headEnd w="sm" len="lg"/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263" name="ZoneTexte 262"/>
          <p:cNvSpPr txBox="1"/>
          <p:nvPr/>
        </p:nvSpPr>
        <p:spPr>
          <a:xfrm>
            <a:off x="9166461" y="2306715"/>
            <a:ext cx="1162093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bg1"/>
                </a:solidFill>
              </a:rPr>
              <a:t>24 794,81 t d’amidon</a:t>
            </a:r>
            <a:endParaRPr lang="fr-FR" sz="800" dirty="0">
              <a:solidFill>
                <a:schemeClr val="bg1"/>
              </a:solidFill>
            </a:endParaRPr>
          </a:p>
        </p:txBody>
      </p:sp>
      <p:cxnSp>
        <p:nvCxnSpPr>
          <p:cNvPr id="273" name="Connecteur droit avec flèche 272"/>
          <p:cNvCxnSpPr>
            <a:stCxn id="279" idx="1"/>
          </p:cNvCxnSpPr>
          <p:nvPr/>
        </p:nvCxnSpPr>
        <p:spPr>
          <a:xfrm flipV="1">
            <a:off x="6943985" y="2691954"/>
            <a:ext cx="1015868" cy="9666"/>
          </a:xfrm>
          <a:prstGeom prst="straightConnector1">
            <a:avLst/>
          </a:prstGeom>
          <a:ln w="107950">
            <a:solidFill>
              <a:srgbClr val="CC00FF"/>
            </a:solidFill>
            <a:headEnd w="sm" len="lg"/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74" name="Connecteur droit avec flèche 273"/>
          <p:cNvCxnSpPr>
            <a:stCxn id="281" idx="1"/>
          </p:cNvCxnSpPr>
          <p:nvPr/>
        </p:nvCxnSpPr>
        <p:spPr>
          <a:xfrm flipV="1">
            <a:off x="6867187" y="3175473"/>
            <a:ext cx="1106562" cy="10360"/>
          </a:xfrm>
          <a:prstGeom prst="straightConnector1">
            <a:avLst/>
          </a:prstGeom>
          <a:ln w="107950">
            <a:solidFill>
              <a:srgbClr val="CC00FF"/>
            </a:solidFill>
            <a:headEnd w="sm" len="lg"/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75" name="Connecteur droit avec flèche 274"/>
          <p:cNvCxnSpPr/>
          <p:nvPr/>
        </p:nvCxnSpPr>
        <p:spPr>
          <a:xfrm>
            <a:off x="9318138" y="2671848"/>
            <a:ext cx="913875" cy="7403"/>
          </a:xfrm>
          <a:prstGeom prst="straightConnector1">
            <a:avLst/>
          </a:prstGeom>
          <a:ln w="107950">
            <a:solidFill>
              <a:srgbClr val="CC00FF"/>
            </a:solidFill>
            <a:headEnd w="sm" len="lg"/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76" name="Connecteur droit avec flèche 275"/>
          <p:cNvCxnSpPr>
            <a:stCxn id="288" idx="1"/>
            <a:endCxn id="288" idx="3"/>
          </p:cNvCxnSpPr>
          <p:nvPr/>
        </p:nvCxnSpPr>
        <p:spPr>
          <a:xfrm>
            <a:off x="6814245" y="2921284"/>
            <a:ext cx="1156942" cy="0"/>
          </a:xfrm>
          <a:prstGeom prst="straightConnector1">
            <a:avLst/>
          </a:prstGeom>
          <a:ln w="107950">
            <a:solidFill>
              <a:srgbClr val="CC00FF"/>
            </a:solidFill>
            <a:headEnd w="sm" len="lg"/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278" name="ZoneTexte 277"/>
          <p:cNvSpPr txBox="1"/>
          <p:nvPr/>
        </p:nvSpPr>
        <p:spPr>
          <a:xfrm>
            <a:off x="6835143" y="2333094"/>
            <a:ext cx="1162093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bg1"/>
                </a:solidFill>
              </a:rPr>
              <a:t>64 466,52 t d’amidon</a:t>
            </a:r>
            <a:endParaRPr lang="fr-FR" sz="800" dirty="0">
              <a:solidFill>
                <a:schemeClr val="bg1"/>
              </a:solidFill>
            </a:endParaRPr>
          </a:p>
        </p:txBody>
      </p:sp>
      <p:sp>
        <p:nvSpPr>
          <p:cNvPr id="279" name="ZoneTexte 278"/>
          <p:cNvSpPr txBox="1"/>
          <p:nvPr/>
        </p:nvSpPr>
        <p:spPr>
          <a:xfrm>
            <a:off x="6943985" y="2593898"/>
            <a:ext cx="1162093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bg1"/>
                </a:solidFill>
              </a:rPr>
              <a:t>37 192,22 t d’amidon</a:t>
            </a:r>
            <a:endParaRPr lang="fr-FR" sz="800" dirty="0">
              <a:solidFill>
                <a:schemeClr val="bg1"/>
              </a:solidFill>
            </a:endParaRPr>
          </a:p>
        </p:txBody>
      </p:sp>
      <p:sp>
        <p:nvSpPr>
          <p:cNvPr id="281" name="ZoneTexte 280"/>
          <p:cNvSpPr txBox="1"/>
          <p:nvPr/>
        </p:nvSpPr>
        <p:spPr>
          <a:xfrm>
            <a:off x="6867187" y="3078111"/>
            <a:ext cx="1162093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bg1"/>
                </a:solidFill>
              </a:rPr>
              <a:t>27 274,295 t d’amidon</a:t>
            </a:r>
            <a:endParaRPr lang="fr-FR" sz="800" dirty="0">
              <a:solidFill>
                <a:schemeClr val="bg1"/>
              </a:solidFill>
            </a:endParaRPr>
          </a:p>
        </p:txBody>
      </p:sp>
      <p:sp>
        <p:nvSpPr>
          <p:cNvPr id="287" name="ZoneTexte 286"/>
          <p:cNvSpPr txBox="1"/>
          <p:nvPr/>
        </p:nvSpPr>
        <p:spPr>
          <a:xfrm>
            <a:off x="9249736" y="2566731"/>
            <a:ext cx="1099887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bg1"/>
                </a:solidFill>
              </a:rPr>
              <a:t>17 356,37 t d’amidon</a:t>
            </a:r>
            <a:endParaRPr lang="fr-FR" sz="800" dirty="0">
              <a:solidFill>
                <a:schemeClr val="bg1"/>
              </a:solidFill>
            </a:endParaRPr>
          </a:p>
        </p:txBody>
      </p:sp>
      <p:sp>
        <p:nvSpPr>
          <p:cNvPr id="288" name="ZoneTexte 287"/>
          <p:cNvSpPr txBox="1"/>
          <p:nvPr/>
        </p:nvSpPr>
        <p:spPr>
          <a:xfrm>
            <a:off x="6814245" y="2813562"/>
            <a:ext cx="1156942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bg1"/>
                </a:solidFill>
              </a:rPr>
              <a:t>32 233,26 t d’amidon</a:t>
            </a:r>
            <a:endParaRPr lang="fr-FR" sz="800" dirty="0">
              <a:solidFill>
                <a:schemeClr val="bg1"/>
              </a:solidFill>
            </a:endParaRPr>
          </a:p>
        </p:txBody>
      </p:sp>
      <p:sp>
        <p:nvSpPr>
          <p:cNvPr id="290" name="Accolade fermante 289"/>
          <p:cNvSpPr/>
          <p:nvPr/>
        </p:nvSpPr>
        <p:spPr>
          <a:xfrm rot="5400000">
            <a:off x="9074573" y="594165"/>
            <a:ext cx="287644" cy="5798819"/>
          </a:xfrm>
          <a:prstGeom prst="rightBrace">
            <a:avLst>
              <a:gd name="adj1" fmla="val 8333"/>
              <a:gd name="adj2" fmla="val 18992"/>
            </a:avLst>
          </a:prstGeom>
          <a:noFill/>
          <a:ln w="31750">
            <a:solidFill>
              <a:schemeClr val="accent6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vert="vert270" rtlCol="0" anchor="ctr"/>
          <a:lstStyle/>
          <a:p>
            <a:pPr algn="ctr"/>
            <a:r>
              <a:rPr lang="fr-FR" dirty="0" smtClean="0"/>
              <a:t>                                               </a:t>
            </a:r>
            <a:r>
              <a:rPr lang="fr-FR" dirty="0" smtClean="0">
                <a:solidFill>
                  <a:schemeClr val="accent6">
                    <a:lumMod val="50000"/>
                  </a:schemeClr>
                </a:solidFill>
              </a:rPr>
              <a:t> Vers </a:t>
            </a:r>
            <a:endParaRPr lang="fr-FR" dirty="0">
              <a:solidFill>
                <a:schemeClr val="accent6">
                  <a:lumMod val="50000"/>
                </a:schemeClr>
              </a:solidFill>
            </a:endParaRPr>
          </a:p>
        </p:txBody>
      </p:sp>
      <p:cxnSp>
        <p:nvCxnSpPr>
          <p:cNvPr id="297" name="Connecteur droit avec flèche 296"/>
          <p:cNvCxnSpPr>
            <a:stCxn id="299" idx="1"/>
          </p:cNvCxnSpPr>
          <p:nvPr/>
        </p:nvCxnSpPr>
        <p:spPr>
          <a:xfrm>
            <a:off x="9255585" y="3208517"/>
            <a:ext cx="980061" cy="10203"/>
          </a:xfrm>
          <a:prstGeom prst="straightConnector1">
            <a:avLst/>
          </a:prstGeom>
          <a:ln w="107950">
            <a:solidFill>
              <a:srgbClr val="CC00FF"/>
            </a:solidFill>
            <a:headEnd w="sm" len="sm"/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295" name="ZoneTexte 294"/>
          <p:cNvSpPr txBox="1"/>
          <p:nvPr/>
        </p:nvSpPr>
        <p:spPr>
          <a:xfrm>
            <a:off x="9218396" y="2841972"/>
            <a:ext cx="994235" cy="2188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bg1"/>
                </a:solidFill>
              </a:rPr>
              <a:t>7438,44 t d’amidon</a:t>
            </a:r>
            <a:endParaRPr lang="fr-FR" sz="800" dirty="0">
              <a:solidFill>
                <a:schemeClr val="bg1"/>
              </a:solidFill>
            </a:endParaRPr>
          </a:p>
        </p:txBody>
      </p:sp>
      <p:sp>
        <p:nvSpPr>
          <p:cNvPr id="299" name="ZoneTexte 298"/>
          <p:cNvSpPr txBox="1"/>
          <p:nvPr/>
        </p:nvSpPr>
        <p:spPr>
          <a:xfrm>
            <a:off x="9255585" y="3100795"/>
            <a:ext cx="1162093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bg1"/>
                </a:solidFill>
              </a:rPr>
              <a:t>2479,48 t d’amidon</a:t>
            </a:r>
            <a:endParaRPr lang="fr-FR" sz="800" dirty="0">
              <a:solidFill>
                <a:schemeClr val="bg1"/>
              </a:solidFill>
            </a:endParaRPr>
          </a:p>
        </p:txBody>
      </p:sp>
      <p:sp>
        <p:nvSpPr>
          <p:cNvPr id="301" name="ZoneTexte 300"/>
          <p:cNvSpPr txBox="1"/>
          <p:nvPr/>
        </p:nvSpPr>
        <p:spPr>
          <a:xfrm>
            <a:off x="10575720" y="4628308"/>
            <a:ext cx="1595910" cy="1015663"/>
          </a:xfrm>
          <a:prstGeom prst="rect">
            <a:avLst/>
          </a:prstGeom>
          <a:solidFill>
            <a:srgbClr val="808000"/>
          </a:solidFill>
        </p:spPr>
        <p:txBody>
          <a:bodyPr wrap="square" rtlCol="0" anchor="ctr">
            <a:spAutoFit/>
          </a:bodyPr>
          <a:lstStyle/>
          <a:p>
            <a:endParaRPr lang="fr-FR" sz="1000" dirty="0" smtClean="0">
              <a:solidFill>
                <a:schemeClr val="bg1"/>
              </a:solidFill>
            </a:endParaRPr>
          </a:p>
          <a:p>
            <a:endParaRPr lang="fr-FR" sz="1000" dirty="0">
              <a:solidFill>
                <a:schemeClr val="bg1"/>
              </a:solidFill>
            </a:endParaRPr>
          </a:p>
          <a:p>
            <a:r>
              <a:rPr lang="fr-FR" sz="1000" dirty="0" smtClean="0">
                <a:solidFill>
                  <a:schemeClr val="bg1"/>
                </a:solidFill>
              </a:rPr>
              <a:t>Alimentation </a:t>
            </a:r>
          </a:p>
          <a:p>
            <a:r>
              <a:rPr lang="fr-FR" sz="1000" dirty="0" smtClean="0">
                <a:solidFill>
                  <a:schemeClr val="bg1"/>
                </a:solidFill>
              </a:rPr>
              <a:t>Animale</a:t>
            </a:r>
          </a:p>
          <a:p>
            <a:endParaRPr lang="fr-FR" sz="1000" dirty="0">
              <a:solidFill>
                <a:schemeClr val="bg1"/>
              </a:solidFill>
            </a:endParaRPr>
          </a:p>
          <a:p>
            <a:endParaRPr lang="fr-FR" sz="1000" dirty="0">
              <a:solidFill>
                <a:schemeClr val="bg1"/>
              </a:solidFill>
            </a:endParaRPr>
          </a:p>
        </p:txBody>
      </p:sp>
      <p:cxnSp>
        <p:nvCxnSpPr>
          <p:cNvPr id="306" name="Connecteur droit avec flèche 305"/>
          <p:cNvCxnSpPr/>
          <p:nvPr/>
        </p:nvCxnSpPr>
        <p:spPr>
          <a:xfrm>
            <a:off x="6801569" y="3570839"/>
            <a:ext cx="1121548" cy="1104"/>
          </a:xfrm>
          <a:prstGeom prst="straightConnector1">
            <a:avLst/>
          </a:prstGeom>
          <a:ln w="107950">
            <a:solidFill>
              <a:srgbClr val="CC00FF"/>
            </a:solidFill>
            <a:headEnd w="sm" len="sm"/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305" name="ZoneTexte 304"/>
          <p:cNvSpPr txBox="1"/>
          <p:nvPr/>
        </p:nvSpPr>
        <p:spPr>
          <a:xfrm>
            <a:off x="6767320" y="3465959"/>
            <a:ext cx="1162093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bg1"/>
                </a:solidFill>
              </a:rPr>
              <a:t>34712,74 t d’amidon</a:t>
            </a:r>
            <a:endParaRPr lang="fr-FR" sz="800" dirty="0">
              <a:solidFill>
                <a:schemeClr val="bg1"/>
              </a:solidFill>
            </a:endParaRPr>
          </a:p>
        </p:txBody>
      </p:sp>
      <p:cxnSp>
        <p:nvCxnSpPr>
          <p:cNvPr id="315" name="Connecteur droit avec flèche 314"/>
          <p:cNvCxnSpPr>
            <a:stCxn id="138" idx="3"/>
          </p:cNvCxnSpPr>
          <p:nvPr/>
        </p:nvCxnSpPr>
        <p:spPr>
          <a:xfrm>
            <a:off x="9230197" y="3645052"/>
            <a:ext cx="1595397" cy="1057758"/>
          </a:xfrm>
          <a:prstGeom prst="straightConnector1">
            <a:avLst/>
          </a:prstGeom>
          <a:ln w="107950">
            <a:solidFill>
              <a:srgbClr val="CC00FF"/>
            </a:solidFill>
            <a:headEnd w="sm" len="sm"/>
            <a:tailEnd type="triangle" w="sm" len="sm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314" name="ZoneTexte 313"/>
          <p:cNvSpPr txBox="1"/>
          <p:nvPr/>
        </p:nvSpPr>
        <p:spPr>
          <a:xfrm rot="12730748" flipV="1">
            <a:off x="9382939" y="4003051"/>
            <a:ext cx="1138803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bg1"/>
                </a:solidFill>
              </a:rPr>
              <a:t>34 712,74 t d’amidon</a:t>
            </a:r>
            <a:endParaRPr lang="fr-FR" sz="800" dirty="0">
              <a:solidFill>
                <a:schemeClr val="bg1"/>
              </a:solidFill>
            </a:endParaRPr>
          </a:p>
        </p:txBody>
      </p:sp>
      <p:cxnSp>
        <p:nvCxnSpPr>
          <p:cNvPr id="329" name="Connecteur droit avec flèche 328"/>
          <p:cNvCxnSpPr/>
          <p:nvPr/>
        </p:nvCxnSpPr>
        <p:spPr>
          <a:xfrm flipV="1">
            <a:off x="6723679" y="4494271"/>
            <a:ext cx="1140904" cy="11085"/>
          </a:xfrm>
          <a:prstGeom prst="straightConnector1">
            <a:avLst/>
          </a:prstGeom>
          <a:ln w="107950"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328" name="ZoneTexte 327"/>
          <p:cNvSpPr txBox="1"/>
          <p:nvPr/>
        </p:nvSpPr>
        <p:spPr>
          <a:xfrm>
            <a:off x="6891602" y="4390454"/>
            <a:ext cx="765438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bg1"/>
                </a:solidFill>
              </a:rPr>
              <a:t>98 939 t</a:t>
            </a:r>
            <a:endParaRPr lang="fr-FR" sz="800" dirty="0">
              <a:solidFill>
                <a:schemeClr val="bg1"/>
              </a:solidFill>
            </a:endParaRPr>
          </a:p>
        </p:txBody>
      </p:sp>
      <p:sp>
        <p:nvSpPr>
          <p:cNvPr id="365" name="Ellipse 364"/>
          <p:cNvSpPr/>
          <p:nvPr/>
        </p:nvSpPr>
        <p:spPr>
          <a:xfrm>
            <a:off x="7507292" y="3948745"/>
            <a:ext cx="1444116" cy="407437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800" dirty="0" smtClean="0">
                <a:solidFill>
                  <a:schemeClr val="accent1">
                    <a:lumMod val="75000"/>
                  </a:schemeClr>
                </a:solidFill>
              </a:rPr>
              <a:t>Wheat </a:t>
            </a:r>
            <a:r>
              <a:rPr lang="fr-FR" sz="800" dirty="0">
                <a:solidFill>
                  <a:schemeClr val="accent1">
                    <a:lumMod val="75000"/>
                  </a:schemeClr>
                </a:solidFill>
              </a:rPr>
              <a:t>gluten </a:t>
            </a:r>
            <a:r>
              <a:rPr lang="fr-FR" sz="800" dirty="0" err="1">
                <a:solidFill>
                  <a:schemeClr val="accent1">
                    <a:lumMod val="75000"/>
                  </a:schemeClr>
                </a:solidFill>
              </a:rPr>
              <a:t>feed</a:t>
            </a:r>
            <a:r>
              <a:rPr lang="fr-FR" sz="800" dirty="0">
                <a:solidFill>
                  <a:schemeClr val="accent1">
                    <a:lumMod val="75000"/>
                  </a:schemeClr>
                </a:solidFill>
              </a:rPr>
              <a:t>, solubles de blé</a:t>
            </a:r>
          </a:p>
        </p:txBody>
      </p:sp>
      <p:sp>
        <p:nvSpPr>
          <p:cNvPr id="368" name="Ellipse 367"/>
          <p:cNvSpPr/>
          <p:nvPr/>
        </p:nvSpPr>
        <p:spPr>
          <a:xfrm>
            <a:off x="7718066" y="4251196"/>
            <a:ext cx="924839" cy="407437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800" dirty="0" smtClean="0">
                <a:solidFill>
                  <a:schemeClr val="accent1">
                    <a:lumMod val="75000"/>
                  </a:schemeClr>
                </a:solidFill>
              </a:rPr>
              <a:t>Son de blé </a:t>
            </a:r>
            <a:endParaRPr lang="fr-FR" sz="800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371" name="Ellipse 370"/>
          <p:cNvSpPr/>
          <p:nvPr/>
        </p:nvSpPr>
        <p:spPr>
          <a:xfrm>
            <a:off x="7662754" y="4569894"/>
            <a:ext cx="1128933" cy="367342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800" dirty="0" smtClean="0">
                <a:solidFill>
                  <a:schemeClr val="accent1">
                    <a:lumMod val="75000"/>
                  </a:schemeClr>
                </a:solidFill>
              </a:rPr>
              <a:t>Gluten de blé </a:t>
            </a:r>
            <a:endParaRPr lang="fr-FR" sz="800" dirty="0">
              <a:solidFill>
                <a:schemeClr val="accent1">
                  <a:lumMod val="75000"/>
                </a:schemeClr>
              </a:solidFill>
            </a:endParaRPr>
          </a:p>
        </p:txBody>
      </p:sp>
      <p:cxnSp>
        <p:nvCxnSpPr>
          <p:cNvPr id="372" name="Connecteur droit avec flèche 371"/>
          <p:cNvCxnSpPr/>
          <p:nvPr/>
        </p:nvCxnSpPr>
        <p:spPr>
          <a:xfrm>
            <a:off x="6751521" y="4621659"/>
            <a:ext cx="994717" cy="120857"/>
          </a:xfrm>
          <a:prstGeom prst="straightConnector1">
            <a:avLst/>
          </a:prstGeom>
          <a:ln w="76200"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362" name="ZoneTexte 361"/>
          <p:cNvSpPr txBox="1"/>
          <p:nvPr/>
        </p:nvSpPr>
        <p:spPr>
          <a:xfrm rot="512914">
            <a:off x="6912887" y="4579637"/>
            <a:ext cx="627981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bg1"/>
                </a:solidFill>
              </a:rPr>
              <a:t>34 629 t </a:t>
            </a:r>
            <a:r>
              <a:rPr lang="fr-FR" sz="800" dirty="0" smtClean="0">
                <a:solidFill>
                  <a:schemeClr val="accent1">
                    <a:lumMod val="75000"/>
                  </a:schemeClr>
                </a:solidFill>
              </a:rPr>
              <a:t> </a:t>
            </a:r>
            <a:endParaRPr lang="fr-FR" sz="800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376" name="Accolade ouvrante 375"/>
          <p:cNvSpPr/>
          <p:nvPr/>
        </p:nvSpPr>
        <p:spPr>
          <a:xfrm>
            <a:off x="4500961" y="4025209"/>
            <a:ext cx="51105" cy="710135"/>
          </a:xfrm>
          <a:prstGeom prst="leftBrace">
            <a:avLst/>
          </a:prstGeom>
          <a:ln w="19050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24" name="Ellipse 123"/>
          <p:cNvSpPr/>
          <p:nvPr/>
        </p:nvSpPr>
        <p:spPr>
          <a:xfrm>
            <a:off x="8761284" y="5943157"/>
            <a:ext cx="1230285" cy="517682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800" dirty="0" smtClean="0">
                <a:solidFill>
                  <a:schemeClr val="accent1">
                    <a:lumMod val="75000"/>
                  </a:schemeClr>
                </a:solidFill>
              </a:rPr>
              <a:t>Solubles de céréales et </a:t>
            </a:r>
            <a:r>
              <a:rPr lang="fr-FR" sz="800" dirty="0" smtClean="0">
                <a:solidFill>
                  <a:schemeClr val="bg1">
                    <a:lumMod val="50000"/>
                  </a:schemeClr>
                </a:solidFill>
              </a:rPr>
              <a:t>de féculerie</a:t>
            </a:r>
            <a:endParaRPr lang="fr-FR" sz="8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27" name="ZoneTexte 126"/>
          <p:cNvSpPr txBox="1"/>
          <p:nvPr/>
        </p:nvSpPr>
        <p:spPr>
          <a:xfrm>
            <a:off x="10596090" y="6143601"/>
            <a:ext cx="1595910" cy="553998"/>
          </a:xfrm>
          <a:prstGeom prst="rect">
            <a:avLst/>
          </a:prstGeom>
          <a:solidFill>
            <a:srgbClr val="808000"/>
          </a:solidFill>
        </p:spPr>
        <p:txBody>
          <a:bodyPr wrap="square" rtlCol="0" anchor="ctr">
            <a:spAutoFit/>
          </a:bodyPr>
          <a:lstStyle/>
          <a:p>
            <a:endParaRPr lang="fr-FR" sz="1000" dirty="0" smtClean="0">
              <a:solidFill>
                <a:schemeClr val="bg1"/>
              </a:solidFill>
            </a:endParaRPr>
          </a:p>
          <a:p>
            <a:r>
              <a:rPr lang="fr-FR" sz="1000" dirty="0" smtClean="0">
                <a:solidFill>
                  <a:schemeClr val="bg1"/>
                </a:solidFill>
              </a:rPr>
              <a:t>Valorisation agronomique</a:t>
            </a:r>
            <a:endParaRPr lang="fr-FR" sz="1000" dirty="0">
              <a:solidFill>
                <a:schemeClr val="bg1"/>
              </a:solidFill>
            </a:endParaRPr>
          </a:p>
          <a:p>
            <a:endParaRPr lang="fr-FR" sz="1000" dirty="0">
              <a:solidFill>
                <a:schemeClr val="bg1"/>
              </a:solidFill>
            </a:endParaRPr>
          </a:p>
        </p:txBody>
      </p:sp>
      <p:cxnSp>
        <p:nvCxnSpPr>
          <p:cNvPr id="129" name="Connecteur droit avec flèche 128"/>
          <p:cNvCxnSpPr>
            <a:stCxn id="124" idx="6"/>
          </p:cNvCxnSpPr>
          <p:nvPr/>
        </p:nvCxnSpPr>
        <p:spPr>
          <a:xfrm>
            <a:off x="9991569" y="6201998"/>
            <a:ext cx="632839" cy="152262"/>
          </a:xfrm>
          <a:prstGeom prst="straightConnector1">
            <a:avLst/>
          </a:prstGeom>
          <a:ln w="76200"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151" name="Ellipse 150"/>
          <p:cNvSpPr/>
          <p:nvPr/>
        </p:nvSpPr>
        <p:spPr>
          <a:xfrm>
            <a:off x="7657040" y="4888733"/>
            <a:ext cx="1297602" cy="367342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800" dirty="0" smtClean="0">
                <a:solidFill>
                  <a:schemeClr val="accent4">
                    <a:lumMod val="75000"/>
                  </a:schemeClr>
                </a:solidFill>
              </a:rPr>
              <a:t>Corn gluten </a:t>
            </a:r>
            <a:r>
              <a:rPr lang="fr-FR" sz="800" dirty="0" err="1" smtClean="0">
                <a:solidFill>
                  <a:schemeClr val="accent4">
                    <a:lumMod val="75000"/>
                  </a:schemeClr>
                </a:solidFill>
              </a:rPr>
              <a:t>feed</a:t>
            </a:r>
            <a:r>
              <a:rPr lang="fr-FR" sz="800" dirty="0" smtClean="0">
                <a:solidFill>
                  <a:schemeClr val="accent4">
                    <a:lumMod val="75000"/>
                  </a:schemeClr>
                </a:solidFill>
              </a:rPr>
              <a:t>, solubles de maïs</a:t>
            </a:r>
            <a:endParaRPr lang="fr-FR" sz="800" dirty="0"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153" name="Ellipse 152"/>
          <p:cNvSpPr/>
          <p:nvPr/>
        </p:nvSpPr>
        <p:spPr>
          <a:xfrm>
            <a:off x="7831932" y="5179465"/>
            <a:ext cx="1075180" cy="367342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rgbClr val="FFFF6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800" dirty="0" smtClean="0">
                <a:solidFill>
                  <a:schemeClr val="accent4">
                    <a:lumMod val="75000"/>
                  </a:schemeClr>
                </a:solidFill>
              </a:rPr>
              <a:t>Huile de maïs</a:t>
            </a:r>
            <a:endParaRPr lang="fr-FR" sz="800" dirty="0"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154" name="Ellipse 153"/>
          <p:cNvSpPr/>
          <p:nvPr/>
        </p:nvSpPr>
        <p:spPr>
          <a:xfrm>
            <a:off x="7380975" y="5456686"/>
            <a:ext cx="1074053" cy="367342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800" dirty="0" smtClean="0">
                <a:solidFill>
                  <a:schemeClr val="accent4">
                    <a:lumMod val="75000"/>
                  </a:schemeClr>
                </a:solidFill>
              </a:rPr>
              <a:t>Gluten de maïs</a:t>
            </a:r>
            <a:endParaRPr lang="fr-FR" sz="800" dirty="0"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42" name="Accolade fermante 41"/>
          <p:cNvSpPr/>
          <p:nvPr/>
        </p:nvSpPr>
        <p:spPr>
          <a:xfrm>
            <a:off x="6630112" y="4876298"/>
            <a:ext cx="223093" cy="494837"/>
          </a:xfrm>
          <a:prstGeom prst="rightBrace">
            <a:avLst/>
          </a:prstGeom>
          <a:ln w="19050"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156" name="Connecteur droit avec flèche 155"/>
          <p:cNvCxnSpPr/>
          <p:nvPr/>
        </p:nvCxnSpPr>
        <p:spPr>
          <a:xfrm>
            <a:off x="6785064" y="5021186"/>
            <a:ext cx="957339" cy="26950"/>
          </a:xfrm>
          <a:prstGeom prst="straightConnector1">
            <a:avLst/>
          </a:prstGeom>
          <a:ln w="107950">
            <a:solidFill>
              <a:srgbClr val="E8DE7E"/>
            </a:solidFill>
            <a:tailEnd type="triangle" w="sm" len="sm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210" name="ZoneTexte 209"/>
          <p:cNvSpPr txBox="1"/>
          <p:nvPr/>
        </p:nvSpPr>
        <p:spPr>
          <a:xfrm>
            <a:off x="6854843" y="4926002"/>
            <a:ext cx="58042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17 11 5 t</a:t>
            </a:r>
            <a:endParaRPr lang="fr-FR" sz="800" dirty="0"/>
          </a:p>
        </p:txBody>
      </p:sp>
      <p:cxnSp>
        <p:nvCxnSpPr>
          <p:cNvPr id="160" name="Connecteur droit avec flèche 159"/>
          <p:cNvCxnSpPr/>
          <p:nvPr/>
        </p:nvCxnSpPr>
        <p:spPr>
          <a:xfrm flipV="1">
            <a:off x="8801332" y="4873906"/>
            <a:ext cx="1823076" cy="208227"/>
          </a:xfrm>
          <a:prstGeom prst="straightConnector1">
            <a:avLst/>
          </a:prstGeom>
          <a:ln w="107950">
            <a:solidFill>
              <a:srgbClr val="E8DE7E"/>
            </a:solidFill>
            <a:tailEnd type="triangle" w="sm" len="sm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61" name="Connecteur droit avec flèche 160"/>
          <p:cNvCxnSpPr/>
          <p:nvPr/>
        </p:nvCxnSpPr>
        <p:spPr>
          <a:xfrm flipV="1">
            <a:off x="8374290" y="5479549"/>
            <a:ext cx="2451304" cy="162247"/>
          </a:xfrm>
          <a:prstGeom prst="straightConnector1">
            <a:avLst/>
          </a:prstGeom>
          <a:ln w="107950">
            <a:solidFill>
              <a:srgbClr val="E8DE7E"/>
            </a:solidFill>
            <a:tailEnd type="triangle" w="sm" len="sm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64" name="Connecteur droit avec flèche 163"/>
          <p:cNvCxnSpPr/>
          <p:nvPr/>
        </p:nvCxnSpPr>
        <p:spPr>
          <a:xfrm>
            <a:off x="6834388" y="5142371"/>
            <a:ext cx="1143720" cy="215330"/>
          </a:xfrm>
          <a:prstGeom prst="straightConnector1">
            <a:avLst/>
          </a:prstGeom>
          <a:ln w="107950">
            <a:solidFill>
              <a:srgbClr val="E8DE7E"/>
            </a:solidFill>
            <a:tailEnd type="triangle" w="sm" len="sm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168" name="ZoneTexte 167"/>
          <p:cNvSpPr txBox="1"/>
          <p:nvPr/>
        </p:nvSpPr>
        <p:spPr>
          <a:xfrm>
            <a:off x="10298125" y="95184"/>
            <a:ext cx="1757178" cy="553998"/>
          </a:xfrm>
          <a:prstGeom prst="rect">
            <a:avLst/>
          </a:prstGeom>
          <a:solidFill>
            <a:srgbClr val="808000"/>
          </a:solidFill>
        </p:spPr>
        <p:txBody>
          <a:bodyPr wrap="square" rtlCol="0" anchor="ctr">
            <a:spAutoFit/>
          </a:bodyPr>
          <a:lstStyle/>
          <a:p>
            <a:endParaRPr lang="fr-FR" sz="1000" dirty="0" smtClean="0">
              <a:solidFill>
                <a:schemeClr val="bg1"/>
              </a:solidFill>
            </a:endParaRPr>
          </a:p>
          <a:p>
            <a:r>
              <a:rPr lang="fr-FR" sz="1000" dirty="0" smtClean="0">
                <a:solidFill>
                  <a:schemeClr val="bg1"/>
                </a:solidFill>
              </a:rPr>
              <a:t>Valorisation non alimentaire</a:t>
            </a:r>
            <a:endParaRPr lang="fr-FR" sz="1000" dirty="0">
              <a:solidFill>
                <a:schemeClr val="bg1"/>
              </a:solidFill>
            </a:endParaRPr>
          </a:p>
          <a:p>
            <a:endParaRPr lang="fr-FR" sz="1000" dirty="0">
              <a:solidFill>
                <a:schemeClr val="bg1"/>
              </a:solidFill>
            </a:endParaRPr>
          </a:p>
        </p:txBody>
      </p:sp>
      <p:sp>
        <p:nvSpPr>
          <p:cNvPr id="49" name="Accolade fermante 48"/>
          <p:cNvSpPr/>
          <p:nvPr/>
        </p:nvSpPr>
        <p:spPr>
          <a:xfrm rot="16200000">
            <a:off x="9457449" y="-1874512"/>
            <a:ext cx="413725" cy="5014636"/>
          </a:xfrm>
          <a:prstGeom prst="rightBrace">
            <a:avLst>
              <a:gd name="adj1" fmla="val 8333"/>
              <a:gd name="adj2" fmla="val 63106"/>
            </a:avLst>
          </a:prstGeom>
          <a:noFill/>
          <a:ln w="28575">
            <a:solidFill>
              <a:schemeClr val="accent6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vert="vert" rtlCol="0" anchor="ctr"/>
          <a:lstStyle/>
          <a:p>
            <a:pPr algn="ctr"/>
            <a:r>
              <a:rPr lang="fr-FR" dirty="0" smtClean="0">
                <a:solidFill>
                  <a:schemeClr val="accent6">
                    <a:lumMod val="50000"/>
                  </a:schemeClr>
                </a:solidFill>
              </a:rPr>
              <a:t>Vers</a:t>
            </a:r>
            <a:endParaRPr lang="fr-FR" dirty="0">
              <a:solidFill>
                <a:schemeClr val="accent6">
                  <a:lumMod val="50000"/>
                </a:schemeClr>
              </a:solidFill>
            </a:endParaRPr>
          </a:p>
        </p:txBody>
      </p:sp>
      <p:cxnSp>
        <p:nvCxnSpPr>
          <p:cNvPr id="51" name="Connecteur droit 50"/>
          <p:cNvCxnSpPr/>
          <p:nvPr/>
        </p:nvCxnSpPr>
        <p:spPr>
          <a:xfrm>
            <a:off x="7008810" y="1597087"/>
            <a:ext cx="5108995" cy="15317"/>
          </a:xfrm>
          <a:prstGeom prst="line">
            <a:avLst/>
          </a:prstGeom>
          <a:ln w="31750">
            <a:solidFill>
              <a:schemeClr val="accent6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2" name="Connecteur droit avec flèche 171"/>
          <p:cNvCxnSpPr>
            <a:stCxn id="153" idx="6"/>
          </p:cNvCxnSpPr>
          <p:nvPr/>
        </p:nvCxnSpPr>
        <p:spPr>
          <a:xfrm flipV="1">
            <a:off x="8907112" y="4040576"/>
            <a:ext cx="1862231" cy="1322560"/>
          </a:xfrm>
          <a:prstGeom prst="straightConnector1">
            <a:avLst/>
          </a:prstGeom>
          <a:ln w="107950">
            <a:solidFill>
              <a:srgbClr val="E8DE7E"/>
            </a:solidFill>
            <a:tailEnd type="triangle" w="sm" len="sm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83" name="Connecteur droit avec flèche 182"/>
          <p:cNvCxnSpPr/>
          <p:nvPr/>
        </p:nvCxnSpPr>
        <p:spPr>
          <a:xfrm>
            <a:off x="9936895" y="3570839"/>
            <a:ext cx="888699" cy="367768"/>
          </a:xfrm>
          <a:prstGeom prst="straightConnector1">
            <a:avLst/>
          </a:prstGeom>
          <a:ln w="76200"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187" name="Accolade ouvrante 186"/>
          <p:cNvSpPr/>
          <p:nvPr/>
        </p:nvSpPr>
        <p:spPr>
          <a:xfrm flipH="1">
            <a:off x="6612813" y="4083604"/>
            <a:ext cx="277234" cy="721327"/>
          </a:xfrm>
          <a:prstGeom prst="leftBrace">
            <a:avLst/>
          </a:prstGeom>
          <a:ln w="19050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199" name="Connecteur droit avec flèche 198"/>
          <p:cNvCxnSpPr/>
          <p:nvPr/>
        </p:nvCxnSpPr>
        <p:spPr>
          <a:xfrm>
            <a:off x="3446120" y="4735781"/>
            <a:ext cx="1067371" cy="359468"/>
          </a:xfrm>
          <a:prstGeom prst="straightConnector1">
            <a:avLst/>
          </a:prstGeom>
          <a:ln w="120650">
            <a:solidFill>
              <a:schemeClr val="accent4">
                <a:lumMod val="60000"/>
                <a:lumOff val="40000"/>
              </a:schemeClr>
            </a:solidFill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200" name="Accolade ouvrante 199"/>
          <p:cNvSpPr/>
          <p:nvPr/>
        </p:nvSpPr>
        <p:spPr>
          <a:xfrm>
            <a:off x="4559145" y="4840559"/>
            <a:ext cx="45719" cy="484403"/>
          </a:xfrm>
          <a:prstGeom prst="leftBrace">
            <a:avLst/>
          </a:prstGeom>
          <a:ln w="19050">
            <a:solidFill>
              <a:schemeClr val="accent4">
                <a:lumMod val="40000"/>
                <a:lumOff val="6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208" name="Connecteur droit avec flèche 207"/>
          <p:cNvCxnSpPr/>
          <p:nvPr/>
        </p:nvCxnSpPr>
        <p:spPr>
          <a:xfrm>
            <a:off x="6845384" y="5191150"/>
            <a:ext cx="718204" cy="383764"/>
          </a:xfrm>
          <a:prstGeom prst="straightConnector1">
            <a:avLst/>
          </a:prstGeom>
          <a:ln w="107950">
            <a:solidFill>
              <a:srgbClr val="E8DE7E"/>
            </a:solidFill>
            <a:tailEnd type="triangle" w="sm" len="sm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21" name="Connecteur droit avec flèche 220"/>
          <p:cNvCxnSpPr>
            <a:endCxn id="124" idx="2"/>
          </p:cNvCxnSpPr>
          <p:nvPr/>
        </p:nvCxnSpPr>
        <p:spPr>
          <a:xfrm>
            <a:off x="6767320" y="5686188"/>
            <a:ext cx="1993964" cy="515810"/>
          </a:xfrm>
          <a:prstGeom prst="straightConnector1">
            <a:avLst/>
          </a:prstGeom>
          <a:ln w="76200"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29" name="Connecteur droit avec flèche 228"/>
          <p:cNvCxnSpPr/>
          <p:nvPr/>
        </p:nvCxnSpPr>
        <p:spPr>
          <a:xfrm>
            <a:off x="3438305" y="5299815"/>
            <a:ext cx="1067371" cy="359468"/>
          </a:xfrm>
          <a:prstGeom prst="straightConnector1">
            <a:avLst/>
          </a:prstGeom>
          <a:ln w="120650"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230" name="Accolade ouvrante 229"/>
          <p:cNvSpPr/>
          <p:nvPr/>
        </p:nvSpPr>
        <p:spPr>
          <a:xfrm>
            <a:off x="4606829" y="5479550"/>
            <a:ext cx="55642" cy="270234"/>
          </a:xfrm>
          <a:prstGeom prst="leftBrace">
            <a:avLst/>
          </a:prstGeom>
          <a:ln w="25400"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31" name="Accolade ouvrante 230"/>
          <p:cNvSpPr/>
          <p:nvPr/>
        </p:nvSpPr>
        <p:spPr>
          <a:xfrm flipH="1" flipV="1">
            <a:off x="6643713" y="5539406"/>
            <a:ext cx="45719" cy="301596"/>
          </a:xfrm>
          <a:prstGeom prst="leftBrace">
            <a:avLst/>
          </a:prstGeom>
          <a:ln w="25400"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32" name="Ellipse 231"/>
          <p:cNvSpPr/>
          <p:nvPr/>
        </p:nvSpPr>
        <p:spPr>
          <a:xfrm>
            <a:off x="7118442" y="6048799"/>
            <a:ext cx="1074053" cy="367342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800" dirty="0" smtClean="0">
                <a:solidFill>
                  <a:schemeClr val="bg1">
                    <a:lumMod val="65000"/>
                  </a:schemeClr>
                </a:solidFill>
              </a:rPr>
              <a:t>Pulpes  et solubles de féculerie</a:t>
            </a:r>
            <a:endParaRPr lang="fr-FR" sz="800" dirty="0">
              <a:solidFill>
                <a:schemeClr val="bg1">
                  <a:lumMod val="65000"/>
                </a:schemeClr>
              </a:solidFill>
            </a:endParaRPr>
          </a:p>
        </p:txBody>
      </p:sp>
      <p:cxnSp>
        <p:nvCxnSpPr>
          <p:cNvPr id="241" name="Connecteur droit avec flèche 240"/>
          <p:cNvCxnSpPr>
            <a:endCxn id="232" idx="1"/>
          </p:cNvCxnSpPr>
          <p:nvPr/>
        </p:nvCxnSpPr>
        <p:spPr>
          <a:xfrm>
            <a:off x="6797784" y="5786441"/>
            <a:ext cx="477949" cy="316154"/>
          </a:xfrm>
          <a:prstGeom prst="straightConnector1">
            <a:avLst/>
          </a:prstGeom>
          <a:ln w="76200"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43" name="Connecteur droit avec flèche 242"/>
          <p:cNvCxnSpPr/>
          <p:nvPr/>
        </p:nvCxnSpPr>
        <p:spPr>
          <a:xfrm flipV="1">
            <a:off x="8140851" y="5255725"/>
            <a:ext cx="2434869" cy="968884"/>
          </a:xfrm>
          <a:prstGeom prst="straightConnector1">
            <a:avLst/>
          </a:prstGeom>
          <a:ln w="76200"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244" name="ZoneTexte 243"/>
          <p:cNvSpPr txBox="1"/>
          <p:nvPr/>
        </p:nvSpPr>
        <p:spPr>
          <a:xfrm rot="1821880">
            <a:off x="6684361" y="5810626"/>
            <a:ext cx="627981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bg1"/>
                </a:solidFill>
              </a:rPr>
              <a:t>70 088 t </a:t>
            </a:r>
            <a:r>
              <a:rPr lang="fr-FR" sz="800" dirty="0" smtClean="0">
                <a:solidFill>
                  <a:schemeClr val="accent1">
                    <a:lumMod val="75000"/>
                  </a:schemeClr>
                </a:solidFill>
              </a:rPr>
              <a:t> </a:t>
            </a:r>
            <a:endParaRPr lang="fr-FR" sz="800" dirty="0">
              <a:solidFill>
                <a:schemeClr val="accent1">
                  <a:lumMod val="75000"/>
                </a:schemeClr>
              </a:solidFill>
            </a:endParaRPr>
          </a:p>
        </p:txBody>
      </p:sp>
      <p:cxnSp>
        <p:nvCxnSpPr>
          <p:cNvPr id="245" name="Connecteur droit avec flèche 244"/>
          <p:cNvCxnSpPr/>
          <p:nvPr/>
        </p:nvCxnSpPr>
        <p:spPr>
          <a:xfrm>
            <a:off x="3389559" y="5746882"/>
            <a:ext cx="1067371" cy="359468"/>
          </a:xfrm>
          <a:prstGeom prst="straightConnector1">
            <a:avLst/>
          </a:prstGeom>
          <a:ln w="120650">
            <a:solidFill>
              <a:schemeClr val="accent6"/>
            </a:solidFill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101" name="Accolade ouvrante 100"/>
          <p:cNvSpPr/>
          <p:nvPr/>
        </p:nvSpPr>
        <p:spPr>
          <a:xfrm>
            <a:off x="4456930" y="5906004"/>
            <a:ext cx="45719" cy="372125"/>
          </a:xfrm>
          <a:prstGeom prst="leftBrace">
            <a:avLst/>
          </a:prstGeom>
          <a:ln w="15875"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47" name="Accolade ouvrante 246"/>
          <p:cNvSpPr/>
          <p:nvPr/>
        </p:nvSpPr>
        <p:spPr>
          <a:xfrm flipH="1" flipV="1">
            <a:off x="6538401" y="5915877"/>
            <a:ext cx="186546" cy="386384"/>
          </a:xfrm>
          <a:prstGeom prst="leftBrace">
            <a:avLst/>
          </a:prstGeom>
          <a:ln w="15875"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49" name="Ellipse 248"/>
          <p:cNvSpPr/>
          <p:nvPr/>
        </p:nvSpPr>
        <p:spPr>
          <a:xfrm>
            <a:off x="6489535" y="6498014"/>
            <a:ext cx="1074053" cy="367342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800" dirty="0" smtClean="0">
                <a:solidFill>
                  <a:srgbClr val="92D050"/>
                </a:solidFill>
              </a:rPr>
              <a:t>Protéines de pois</a:t>
            </a:r>
            <a:endParaRPr lang="fr-FR" sz="800" dirty="0">
              <a:solidFill>
                <a:srgbClr val="92D050"/>
              </a:solidFill>
            </a:endParaRPr>
          </a:p>
        </p:txBody>
      </p:sp>
      <p:cxnSp>
        <p:nvCxnSpPr>
          <p:cNvPr id="252" name="Connecteur droit avec flèche 251"/>
          <p:cNvCxnSpPr>
            <a:stCxn id="247" idx="1"/>
          </p:cNvCxnSpPr>
          <p:nvPr/>
        </p:nvCxnSpPr>
        <p:spPr>
          <a:xfrm>
            <a:off x="6724947" y="6109069"/>
            <a:ext cx="152244" cy="420926"/>
          </a:xfrm>
          <a:prstGeom prst="straightConnector1">
            <a:avLst/>
          </a:prstGeom>
          <a:ln w="76200">
            <a:solidFill>
              <a:schemeClr val="accent6"/>
            </a:solidFill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256" name="Ellipse 255"/>
          <p:cNvSpPr/>
          <p:nvPr/>
        </p:nvSpPr>
        <p:spPr>
          <a:xfrm>
            <a:off x="8066587" y="6499213"/>
            <a:ext cx="1074053" cy="367342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800" dirty="0" smtClean="0">
                <a:solidFill>
                  <a:srgbClr val="92D050"/>
                </a:solidFill>
              </a:rPr>
              <a:t>Pulpes, sons, solubles</a:t>
            </a:r>
            <a:endParaRPr lang="fr-FR" sz="800" dirty="0">
              <a:solidFill>
                <a:srgbClr val="92D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042275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3436</TotalTime>
  <Words>353</Words>
  <Application>Microsoft Office PowerPoint</Application>
  <PresentationFormat>Grand écran</PresentationFormat>
  <Paragraphs>112</Paragraphs>
  <Slides>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Thème Office</vt:lpstr>
      <vt:lpstr>Filière Amidon Chiffres Hauts de France</vt:lpstr>
      <vt:lpstr>Présentation PowerPoint</vt:lpstr>
    </vt:vector>
  </TitlesOfParts>
  <Company>HP Inc.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Filière Amidon</dc:title>
  <dc:creator>Graziella HAUDRY</dc:creator>
  <cp:lastModifiedBy>Graziella HAUDRY</cp:lastModifiedBy>
  <cp:revision>156</cp:revision>
  <cp:lastPrinted>2022-08-18T09:35:51Z</cp:lastPrinted>
  <dcterms:created xsi:type="dcterms:W3CDTF">2022-03-07T14:22:14Z</dcterms:created>
  <dcterms:modified xsi:type="dcterms:W3CDTF">2022-08-24T13:16:47Z</dcterms:modified>
</cp:coreProperties>
</file>

<file path=docProps/thumbnail.jpeg>
</file>